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318" r:id="rId2"/>
    <p:sldId id="319" r:id="rId3"/>
    <p:sldId id="277" r:id="rId4"/>
    <p:sldId id="260" r:id="rId5"/>
    <p:sldId id="261" r:id="rId6"/>
    <p:sldId id="264" r:id="rId7"/>
    <p:sldId id="278" r:id="rId8"/>
    <p:sldId id="315" r:id="rId9"/>
    <p:sldId id="365" r:id="rId10"/>
    <p:sldId id="330" r:id="rId11"/>
    <p:sldId id="320" r:id="rId12"/>
    <p:sldId id="281" r:id="rId13"/>
    <p:sldId id="283" r:id="rId14"/>
    <p:sldId id="321" r:id="rId15"/>
    <p:sldId id="322" r:id="rId16"/>
    <p:sldId id="323" r:id="rId17"/>
    <p:sldId id="324" r:id="rId18"/>
    <p:sldId id="284" r:id="rId19"/>
    <p:sldId id="288" r:id="rId20"/>
    <p:sldId id="289" r:id="rId21"/>
    <p:sldId id="290" r:id="rId22"/>
    <p:sldId id="291" r:id="rId23"/>
    <p:sldId id="292" r:id="rId24"/>
    <p:sldId id="293" r:id="rId25"/>
    <p:sldId id="316" r:id="rId26"/>
    <p:sldId id="294" r:id="rId27"/>
    <p:sldId id="326" r:id="rId28"/>
    <p:sldId id="334" r:id="rId29"/>
    <p:sldId id="325" r:id="rId30"/>
    <p:sldId id="328" r:id="rId31"/>
    <p:sldId id="327" r:id="rId32"/>
    <p:sldId id="329" r:id="rId33"/>
    <p:sldId id="331" r:id="rId34"/>
    <p:sldId id="296" r:id="rId35"/>
    <p:sldId id="298" r:id="rId36"/>
    <p:sldId id="332" r:id="rId37"/>
    <p:sldId id="333" r:id="rId38"/>
    <p:sldId id="350" r:id="rId39"/>
    <p:sldId id="349" r:id="rId40"/>
    <p:sldId id="347" r:id="rId41"/>
    <p:sldId id="348" r:id="rId42"/>
    <p:sldId id="335" r:id="rId43"/>
    <p:sldId id="336" r:id="rId44"/>
    <p:sldId id="337" r:id="rId45"/>
    <p:sldId id="338" r:id="rId46"/>
    <p:sldId id="339" r:id="rId47"/>
    <p:sldId id="366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42" r:id="rId56"/>
    <p:sldId id="343" r:id="rId57"/>
    <p:sldId id="344" r:id="rId58"/>
    <p:sldId id="345" r:id="rId59"/>
    <p:sldId id="346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4" r:id="rId68"/>
    <p:sldId id="358" r:id="rId69"/>
    <p:sldId id="360" r:id="rId70"/>
    <p:sldId id="361" r:id="rId71"/>
    <p:sldId id="362" r:id="rId72"/>
    <p:sldId id="363" r:id="rId73"/>
    <p:sldId id="364" r:id="rId74"/>
    <p:sldId id="257" r:id="rId75"/>
    <p:sldId id="265" r:id="rId76"/>
    <p:sldId id="317" r:id="rId77"/>
    <p:sldId id="276" r:id="rId7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9392" autoAdjust="0"/>
  </p:normalViewPr>
  <p:slideViewPr>
    <p:cSldViewPr snapToGrid="0" snapToObjects="1">
      <p:cViewPr varScale="1">
        <p:scale>
          <a:sx n="94" d="100"/>
          <a:sy n="94" d="100"/>
        </p:scale>
        <p:origin x="52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FA9C2-33ED-1946-A78F-3D07EBC84E99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05B6C-F7E0-DB43-8778-16DE9F23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92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A2BB2-55BD-C547-83FA-A7B6E195F757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5B641-E266-4444-A87F-F1B065D3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06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ybitcoinworldwide.com/how-many-bitcoins-are-there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itinfocharts.com/bitcoin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infocharts.com/bitcoin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coinmining.com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sitytutors.com/hotmath/hotmath_help/topics/infinite-geometric-series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yptographic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Zero-knowledge_proofs" TargetMode="External"/><Relationship Id="rId5" Type="http://schemas.openxmlformats.org/officeDocument/2006/relationships/hyperlink" Target="https://en.wikipedia.org/wiki/Commitment_scheme" TargetMode="External"/><Relationship Id="rId4" Type="http://schemas.openxmlformats.org/officeDocument/2006/relationships/hyperlink" Target="https://en.wikipedia.org/wiki/Accumulator_(cryptography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https://www.buybitcoinworldwide.com/how-many-bitcoins-are-there/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https://bitinfocharts.com/bitcoin/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5B641-E266-4444-A87F-F1B065D3B6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89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FAQ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5B641-E266-4444-A87F-F1B065D3B6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9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84E333-679D-4037-84A3-F0CB74C52020}" type="slidenum">
              <a:rPr lang="en-US" altLang="ko-KR" sz="1200"/>
              <a:pPr/>
              <a:t>23</a:t>
            </a:fld>
            <a:endParaRPr lang="en-US" altLang="ko-KR" sz="1200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380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en.bitcoin.it</a:t>
            </a:r>
            <a:r>
              <a:rPr lang="en-US" dirty="0"/>
              <a:t>/wiki/</a:t>
            </a:r>
            <a:r>
              <a:rPr lang="en-US" dirty="0" err="1"/>
              <a:t>Proof_of_work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en.bitcoin.it</a:t>
            </a:r>
            <a:r>
              <a:rPr lang="en-US" dirty="0"/>
              <a:t>/wiki/</a:t>
            </a:r>
            <a:r>
              <a:rPr lang="en-US" dirty="0" err="1"/>
              <a:t>Block_chain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/How-does-Bitcoin-prevent-double-spending</a:t>
            </a:r>
          </a:p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/How-does-Bitcoin-prevent-double-spending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5B641-E266-4444-A87F-F1B065D3B6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https://bitinfocharts.com/bitcoin/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5B641-E266-4444-A87F-F1B065D3B6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8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https://www.bitcoinmining.com/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5B641-E266-4444-A87F-F1B065D3B6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76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https://www.varsitytutors.com/hotmath/hotmath_help/topics/infinite-geometric-series</a:t>
            </a:r>
            <a:endParaRPr lang="en-US" dirty="0"/>
          </a:p>
          <a:p>
            <a:r>
              <a:rPr lang="en-US" dirty="0"/>
              <a:t>6x24x365x4=209,664 blocks created in 4 years</a:t>
            </a:r>
          </a:p>
          <a:p>
            <a:r>
              <a:rPr lang="en-US" dirty="0"/>
              <a:t>50 bitcoins/block created in 2009</a:t>
            </a:r>
          </a:p>
          <a:p>
            <a:r>
              <a:rPr lang="en-US" dirty="0"/>
              <a:t>25 in 2013</a:t>
            </a:r>
          </a:p>
          <a:p>
            <a:r>
              <a:rPr lang="en-US" dirty="0"/>
              <a:t>12.5 in 2017</a:t>
            </a:r>
          </a:p>
          <a:p>
            <a:r>
              <a:rPr lang="en-US" dirty="0"/>
              <a:t>Infinite series sum = 50 * (1/(1-1/2)) = 100  </a:t>
            </a:r>
            <a:r>
              <a:rPr lang="en-US" dirty="0">
                <a:sym typeface="Wingdings" panose="05000000000000000000" pitchFamily="2" charset="2"/>
              </a:rPr>
              <a:t> 210,000 x 100 = 21,000,000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5B641-E266-4444-A87F-F1B065D3B6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7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Zerocoins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purchased with bitcoin in fixed denominations by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zerocoin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mint transaction. Later, these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zerocoins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redeemed for bitcoin to a different bitcoin address by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zerocoin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spend transaction. Through the use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ryptographic"/>
              </a:rPr>
              <a:t>cryptographic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ccumulator (cryptography)"/>
              </a:rPr>
              <a:t>accumulators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mmitment scheme"/>
              </a:rPr>
              <a:t>digital commitments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Zero-knowledge proofs"/>
              </a:rPr>
              <a:t>zero-knowledge proofs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is not possible to link the bitcoin address that was used to mint the original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zerocoin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bitcoin address used to redeem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zerocoin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5B641-E266-4444-A87F-F1B065D3B6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Zerocoins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purchased with bitcoin in fixed denominations by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zerocoin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mint transaction.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5B641-E266-4444-A87F-F1B065D3B6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6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5B641-E266-4444-A87F-F1B065D3B6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4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78B2-4061-9346-830B-C6FBDB5FC009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0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B5EB-1AB7-B243-8689-A3FF0353DCC7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4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24148-2713-6A4D-9788-9DC01DB4C10E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0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0011-0115-DE4B-BAD7-974CE3F2DCEC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9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8501-F982-DB49-8DFE-1C9C84D6B287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F62B7-04A4-1E4D-AEC0-50170577A7A4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8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D66D-4FAF-3D4E-920A-C9C6D15CB785}" type="datetime1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02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5744-3DC5-8E47-A09E-1F2D9A4B0A24}" type="datetime1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86E2-421B-6440-8B37-4C33CF547DBA}" type="datetime1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4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EF5EC-4551-7141-ADEC-CDEB8C140DF4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4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5E-3177-3A47-8CB5-262881822E17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7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71E0C-DD0A-EA4D-BDC1-8B7B97D77987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4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eusecoins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yptographic_hash_fun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ossip_protoco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lockchain.inf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coinmining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rkle_tre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ina.kaist.ac.kr/ee324/F13/lectures/24-bitcoin.ppt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683" y="1192972"/>
            <a:ext cx="8485016" cy="2593975"/>
          </a:xfrm>
        </p:spPr>
        <p:txBody>
          <a:bodyPr/>
          <a:lstStyle/>
          <a:p>
            <a:pPr algn="ctr"/>
            <a:r>
              <a:rPr lang="en-US" dirty="0" err="1"/>
              <a:t>Blockchain</a:t>
            </a:r>
            <a:r>
              <a:rPr lang="en-US" dirty="0"/>
              <a:t> and Secure Digital Currency:</a:t>
            </a:r>
            <a:br>
              <a:rPr lang="en-US" sz="8000" dirty="0"/>
            </a:br>
            <a:r>
              <a:rPr lang="en-US" sz="6000" dirty="0"/>
              <a:t>Bitcoin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40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Bitcoin” –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weusecoins.com</a:t>
            </a:r>
            <a:endParaRPr lang="en-US" dirty="0"/>
          </a:p>
        </p:txBody>
      </p:sp>
      <p:pic>
        <p:nvPicPr>
          <p:cNvPr id="4" name="Picture 3" descr="Screen Shot 2015-01-12 at 20.33.59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4" y="2204852"/>
            <a:ext cx="6442808" cy="405624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Defined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Simply defined, a Blockchain is little more than a:</a:t>
            </a:r>
          </a:p>
          <a:p>
            <a:pPr lvl="2"/>
            <a:r>
              <a:rPr lang="en-US" sz="3200" dirty="0"/>
              <a:t>Distributed</a:t>
            </a:r>
          </a:p>
          <a:p>
            <a:pPr lvl="2"/>
            <a:r>
              <a:rPr lang="en-US" sz="3200" dirty="0"/>
              <a:t>Secure</a:t>
            </a:r>
          </a:p>
          <a:p>
            <a:pPr lvl="2"/>
            <a:r>
              <a:rPr lang="en-US" sz="3200" dirty="0" err="1"/>
              <a:t>Logfile</a:t>
            </a:r>
            <a:endParaRPr lang="en-US" sz="32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r>
              <a:rPr lang="en-US" sz="2800" i="1" dirty="0"/>
              <a:t>A digital currency was in a lot of ways the first demonstrable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5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Bitcoin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3641" y="1946672"/>
            <a:ext cx="8483203" cy="4018359"/>
          </a:xfrm>
          <a:ln/>
        </p:spPr>
        <p:txBody>
          <a:bodyPr/>
          <a:lstStyle/>
          <a:p>
            <a:r>
              <a:rPr lang="en-US" dirty="0"/>
              <a:t>A distributed, decentralized digital currency system</a:t>
            </a:r>
          </a:p>
          <a:p>
            <a:r>
              <a:rPr lang="en-US" dirty="0"/>
              <a:t>Released by Satoshi </a:t>
            </a:r>
            <a:r>
              <a:rPr lang="en-US" dirty="0" err="1"/>
              <a:t>Nakamoto</a:t>
            </a:r>
            <a:r>
              <a:rPr lang="en-US" dirty="0"/>
              <a:t> 2008 </a:t>
            </a:r>
          </a:p>
          <a:p>
            <a:r>
              <a:rPr lang="en-US" dirty="0"/>
              <a:t>Effectively a bank run by an ad hoc p2p network</a:t>
            </a:r>
          </a:p>
          <a:p>
            <a:pPr marL="769718" lvl="1" indent="-457200"/>
            <a:r>
              <a:rPr lang="en-US" dirty="0"/>
              <a:t>Digital checks</a:t>
            </a:r>
          </a:p>
          <a:p>
            <a:pPr marL="769718" lvl="1" indent="-457200"/>
            <a:r>
              <a:rPr lang="en-US" dirty="0"/>
              <a:t>A distributed transaction log 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55886">
            <a:off x="7322344" y="166510"/>
            <a:ext cx="1544836" cy="154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27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Size of the </a:t>
            </a:r>
            <a:r>
              <a:rPr lang="en-US" altLang="ko-KR" dirty="0" err="1"/>
              <a:t>BitCoin</a:t>
            </a:r>
            <a:r>
              <a:rPr lang="en-US" altLang="ko-KR" dirty="0"/>
              <a:t> Economy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Number of </a:t>
            </a:r>
            <a:r>
              <a:rPr lang="en-US" altLang="ko-KR" dirty="0" err="1"/>
              <a:t>BitCoins</a:t>
            </a:r>
            <a:r>
              <a:rPr lang="en-US" altLang="ko-KR" dirty="0"/>
              <a:t> in circulation ~18 million</a:t>
            </a:r>
          </a:p>
          <a:p>
            <a:r>
              <a:rPr lang="en-US" altLang="ko-KR" dirty="0"/>
              <a:t>Total number of </a:t>
            </a:r>
            <a:r>
              <a:rPr lang="en-US" altLang="ko-KR" dirty="0" err="1"/>
              <a:t>BitCoins</a:t>
            </a:r>
            <a:r>
              <a:rPr lang="en-US" altLang="ko-KR" dirty="0"/>
              <a:t> generated cannot exceed 21 million </a:t>
            </a:r>
            <a:r>
              <a:rPr lang="mr-IN" altLang="ko-KR" dirty="0"/>
              <a:t>–</a:t>
            </a:r>
            <a:r>
              <a:rPr lang="en-US" altLang="ko-KR" dirty="0"/>
              <a:t> last coin to be produced in 2140</a:t>
            </a:r>
          </a:p>
          <a:p>
            <a:r>
              <a:rPr lang="en-US" altLang="ko-KR" dirty="0"/>
              <a:t>Average price of a Bitcoin: around </a:t>
            </a:r>
            <a:r>
              <a:rPr lang="en-US" altLang="ko-KR" dirty="0">
                <a:solidFill>
                  <a:srgbClr val="FF0000"/>
                </a:solidFill>
              </a:rPr>
              <a:t>$8000 as of now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>
                <a:solidFill>
                  <a:srgbClr val="FF0000"/>
                </a:solidFill>
              </a:rPr>
              <a:t>Price has been varying.</a:t>
            </a:r>
          </a:p>
          <a:p>
            <a:r>
              <a:rPr lang="en-US" altLang="ko-KR" dirty="0"/>
              <a:t>Total balances held in BTC 100B$ compared with 1,200B$ circulating in USD (maybe outdated)</a:t>
            </a:r>
          </a:p>
          <a:p>
            <a:r>
              <a:rPr lang="en-US" altLang="ko-KR" dirty="0"/>
              <a:t>~200 Transactions per second. (Visa transaction 200,000 per minute.)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557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Bitcoin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protocol</a:t>
            </a:r>
            <a:r>
              <a:rPr lang="en-US" sz="2800" dirty="0"/>
              <a:t> that supports a decentralized, pseudo-anonymous, peer-to-peer digital currency</a:t>
            </a:r>
          </a:p>
          <a:p>
            <a:pPr marL="114300" indent="0">
              <a:buNone/>
            </a:pPr>
            <a:endParaRPr lang="en-US" sz="2800" dirty="0"/>
          </a:p>
          <a:p>
            <a:r>
              <a:rPr lang="en-US" sz="2800" dirty="0"/>
              <a:t>A </a:t>
            </a:r>
            <a:r>
              <a:rPr lang="en-US" sz="2800" b="1" dirty="0"/>
              <a:t>publicly</a:t>
            </a:r>
            <a:r>
              <a:rPr lang="en-US" sz="2800" dirty="0"/>
              <a:t> disclosed linked </a:t>
            </a:r>
            <a:r>
              <a:rPr lang="en-US" sz="2800" b="1" dirty="0"/>
              <a:t>ledger</a:t>
            </a:r>
            <a:r>
              <a:rPr lang="en-US" sz="2800" dirty="0"/>
              <a:t> of transactions stored in a </a:t>
            </a:r>
            <a:r>
              <a:rPr lang="en-US" sz="2800" dirty="0" err="1"/>
              <a:t>blockchain</a:t>
            </a: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r>
              <a:rPr lang="en-US" sz="2800" dirty="0"/>
              <a:t>A </a:t>
            </a:r>
            <a:r>
              <a:rPr lang="en-US" sz="2800" b="1" dirty="0"/>
              <a:t>reward</a:t>
            </a:r>
            <a:r>
              <a:rPr lang="en-US" sz="2800" dirty="0"/>
              <a:t> driven system for achieving </a:t>
            </a:r>
            <a:r>
              <a:rPr lang="en-US" sz="2800" b="1" dirty="0"/>
              <a:t>consensus</a:t>
            </a:r>
            <a:r>
              <a:rPr lang="en-US" sz="2800" dirty="0"/>
              <a:t> (mining) based on “Proofs of Work” for helping to secure the network</a:t>
            </a:r>
          </a:p>
          <a:p>
            <a:endParaRPr lang="en-US" sz="2800" dirty="0"/>
          </a:p>
          <a:p>
            <a:r>
              <a:rPr lang="en-US" sz="2800" dirty="0"/>
              <a:t>A “scare token” economy with an eventual cap of about 21M </a:t>
            </a:r>
            <a:r>
              <a:rPr lang="en-US" sz="2800" dirty="0" err="1"/>
              <a:t>bitcoins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32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Bitcoin Whitepaper – 2008.10.31*</a:t>
            </a:r>
          </a:p>
        </p:txBody>
      </p:sp>
      <p:pic>
        <p:nvPicPr>
          <p:cNvPr id="4" name="Content Placeholder 3" descr="Screen Shot 2015-01-12 at 20.03.36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>
            <a:fillRect/>
          </a:stretch>
        </p:blipFill>
        <p:spPr>
          <a:xfrm>
            <a:off x="457200" y="1268054"/>
            <a:ext cx="7620000" cy="4800600"/>
          </a:xfrm>
        </p:spPr>
      </p:pic>
      <p:sp>
        <p:nvSpPr>
          <p:cNvPr id="5" name="TextBox 4"/>
          <p:cNvSpPr txBox="1"/>
          <p:nvPr/>
        </p:nvSpPr>
        <p:spPr>
          <a:xfrm>
            <a:off x="644769" y="6525846"/>
            <a:ext cx="1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Halloween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6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Bitcoin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Essentially it’s “deflationary” – the reward is cut in half every </a:t>
            </a:r>
            <a:r>
              <a:rPr lang="en-US" sz="2000" u="sng" dirty="0"/>
              <a:t>four</a:t>
            </a:r>
            <a:r>
              <a:rPr lang="en-US" sz="2000" dirty="0"/>
              <a:t> years, and tokens can be irrevocably destroyed or lost</a:t>
            </a:r>
          </a:p>
          <a:p>
            <a:r>
              <a:rPr lang="en-US" sz="2000" dirty="0"/>
              <a:t>Nearly infinitely divisible currency units supporting eight decimal places 0.00000001 (known as a Satoshi or </a:t>
            </a:r>
            <a:r>
              <a:rPr lang="en-US" sz="2000" dirty="0" err="1"/>
              <a:t>Noncent</a:t>
            </a:r>
            <a:r>
              <a:rPr lang="en-US" sz="2000" dirty="0"/>
              <a:t>*)</a:t>
            </a:r>
          </a:p>
          <a:p>
            <a:r>
              <a:rPr lang="en-US" sz="2000" dirty="0"/>
              <a:t>Nominal transaction fee’s paid to the network</a:t>
            </a:r>
          </a:p>
          <a:p>
            <a:pPr lvl="1"/>
            <a:r>
              <a:rPr lang="en-US" sz="1800" dirty="0"/>
              <a:t>Same cost to send $.01 as $1,000,000</a:t>
            </a:r>
          </a:p>
          <a:p>
            <a:r>
              <a:rPr lang="en-US" sz="2000" dirty="0"/>
              <a:t>Consensus driven – no central authority</a:t>
            </a:r>
          </a:p>
          <a:p>
            <a:r>
              <a:rPr lang="en-US" sz="2000" dirty="0"/>
              <a:t>Counterfeit resilient</a:t>
            </a:r>
          </a:p>
          <a:p>
            <a:pPr lvl="1"/>
            <a:r>
              <a:rPr lang="en-US" sz="1800" dirty="0"/>
              <a:t>Cannot add coins arbitrarily</a:t>
            </a:r>
          </a:p>
          <a:p>
            <a:pPr lvl="1"/>
            <a:r>
              <a:rPr lang="en-US" sz="1800" dirty="0"/>
              <a:t>Cannot be double-spent</a:t>
            </a:r>
          </a:p>
          <a:p>
            <a:r>
              <a:rPr lang="en-US" sz="2000" dirty="0"/>
              <a:t>Non-repudiation – aka “gone baby gone” – no recourse and no one to appeal to return sent tokens</a:t>
            </a:r>
          </a:p>
          <a:p>
            <a:endParaRPr lang="en-US" sz="2000" dirty="0"/>
          </a:p>
          <a:p>
            <a:pPr marL="114300" indent="0">
              <a:buNone/>
            </a:pPr>
            <a:r>
              <a:rPr lang="en-US" sz="1200" dirty="0"/>
              <a:t>http://</a:t>
            </a:r>
            <a:r>
              <a:rPr lang="en-US" sz="1200" dirty="0" err="1"/>
              <a:t>www.urbandictionary.com</a:t>
            </a:r>
            <a:r>
              <a:rPr lang="en-US" sz="1200" dirty="0"/>
              <a:t>/</a:t>
            </a:r>
            <a:r>
              <a:rPr lang="en-US" sz="1200" dirty="0" err="1"/>
              <a:t>define.php?term</a:t>
            </a:r>
            <a:r>
              <a:rPr lang="en-US" sz="1200" dirty="0"/>
              <a:t>=</a:t>
            </a:r>
            <a:r>
              <a:rPr lang="en-US" sz="1200" dirty="0" err="1"/>
              <a:t>Noncents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16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it start?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“Satoshi </a:t>
            </a:r>
            <a:r>
              <a:rPr lang="en-US" dirty="0" err="1"/>
              <a:t>Nakamoto</a:t>
            </a:r>
            <a:r>
              <a:rPr lang="en-US" dirty="0"/>
              <a:t>” created the reference implementation that began with a Genesis Block of 50 coins</a:t>
            </a:r>
          </a:p>
          <a:p>
            <a:r>
              <a:rPr lang="en-US" b="1" dirty="0"/>
              <a:t>2008</a:t>
            </a:r>
          </a:p>
          <a:p>
            <a:pPr lvl="1"/>
            <a:r>
              <a:rPr lang="en-US" b="1" dirty="0"/>
              <a:t>August 18		</a:t>
            </a:r>
            <a:r>
              <a:rPr lang="en-US" dirty="0"/>
              <a:t>Domain name "</a:t>
            </a:r>
            <a:r>
              <a:rPr lang="en-US" dirty="0" err="1"/>
              <a:t>bitcoin.org</a:t>
            </a:r>
            <a:r>
              <a:rPr lang="en-US" dirty="0"/>
              <a:t>" registered</a:t>
            </a:r>
            <a:r>
              <a:rPr lang="en-US" baseline="30000" dirty="0"/>
              <a:t>[1]</a:t>
            </a:r>
            <a:r>
              <a:rPr lang="en-US" dirty="0"/>
              <a:t>.	</a:t>
            </a:r>
          </a:p>
          <a:p>
            <a:pPr lvl="1"/>
            <a:r>
              <a:rPr lang="en-US" b="1" dirty="0"/>
              <a:t>October 31	</a:t>
            </a:r>
            <a:r>
              <a:rPr lang="en-US" dirty="0"/>
              <a:t>Bitcoin design paper published</a:t>
            </a:r>
          </a:p>
          <a:p>
            <a:pPr lvl="1"/>
            <a:r>
              <a:rPr lang="en-US" b="1" dirty="0"/>
              <a:t>November 09	</a:t>
            </a:r>
            <a:r>
              <a:rPr lang="en-US" dirty="0"/>
              <a:t>Bitcoin project registered at </a:t>
            </a:r>
            <a:r>
              <a:rPr lang="en-US" dirty="0" err="1"/>
              <a:t>SourceForge.net</a:t>
            </a:r>
            <a:r>
              <a:rPr lang="en-US" dirty="0"/>
              <a:t>	</a:t>
            </a:r>
          </a:p>
          <a:p>
            <a:r>
              <a:rPr lang="en-US" b="1" dirty="0"/>
              <a:t>2009</a:t>
            </a:r>
          </a:p>
          <a:p>
            <a:pPr lvl="1"/>
            <a:r>
              <a:rPr lang="en-US" b="1" dirty="0"/>
              <a:t>January 3		</a:t>
            </a:r>
            <a:r>
              <a:rPr lang="en-US" dirty="0"/>
              <a:t>Genesis block established at 18:15:05 GMT</a:t>
            </a:r>
          </a:p>
          <a:p>
            <a:pPr lvl="1"/>
            <a:r>
              <a:rPr lang="en-US" b="1" dirty="0"/>
              <a:t>January 9		</a:t>
            </a:r>
            <a:r>
              <a:rPr lang="en-US" dirty="0"/>
              <a:t>Bitcoin v0.1 released and announced on the 						cryptography mailing list</a:t>
            </a:r>
          </a:p>
          <a:p>
            <a:pPr lvl="1"/>
            <a:r>
              <a:rPr lang="en-US" b="1" dirty="0"/>
              <a:t>January 12	</a:t>
            </a:r>
            <a:r>
              <a:rPr lang="en-US" dirty="0"/>
              <a:t>First Bitcoin transaction, in block 170 from Satoshi to 				Hal	Finney</a:t>
            </a:r>
          </a:p>
          <a:p>
            <a:pPr lvl="1"/>
            <a:endParaRPr lang="en-US" dirty="0"/>
          </a:p>
          <a:p>
            <a:pPr marL="114300" indent="0">
              <a:buNone/>
            </a:pPr>
            <a:r>
              <a:rPr lang="en-US" sz="1600" dirty="0"/>
              <a:t>https://</a:t>
            </a:r>
            <a:r>
              <a:rPr lang="en-US" sz="1600" dirty="0" err="1"/>
              <a:t>en.bitcoin.it</a:t>
            </a:r>
            <a:r>
              <a:rPr lang="en-US" sz="1600" dirty="0"/>
              <a:t>/wiki/History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58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BitCoin</a:t>
            </a:r>
            <a:r>
              <a:rPr lang="en-US" altLang="ko-KR" dirty="0"/>
              <a:t>: Challenges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Creation of a virtual coin/note</a:t>
            </a:r>
          </a:p>
          <a:p>
            <a:pPr lvl="1"/>
            <a:r>
              <a:rPr lang="en-US" altLang="ko-KR" dirty="0"/>
              <a:t>How is it created in the first place?</a:t>
            </a:r>
          </a:p>
          <a:p>
            <a:pPr lvl="1"/>
            <a:r>
              <a:rPr lang="en-US" altLang="ko-KR" dirty="0"/>
              <a:t>How do you prevent inflation? (What prevents anyone from creating lots of coins?)</a:t>
            </a:r>
          </a:p>
          <a:p>
            <a:r>
              <a:rPr lang="en-US" altLang="ko-KR" dirty="0"/>
              <a:t>Validation</a:t>
            </a:r>
          </a:p>
          <a:p>
            <a:pPr lvl="1"/>
            <a:r>
              <a:rPr lang="en-US" altLang="ko-KR" dirty="0"/>
              <a:t>Is the coin legit? (proof-of-work)</a:t>
            </a:r>
          </a:p>
          <a:p>
            <a:pPr lvl="1"/>
            <a:r>
              <a:rPr lang="en-US" altLang="ko-KR" dirty="0"/>
              <a:t>How do you prevent a coin from double-spending?</a:t>
            </a:r>
          </a:p>
          <a:p>
            <a:r>
              <a:rPr lang="en-US" altLang="ko-KR" dirty="0"/>
              <a:t>Buyer and Seller protection in online transactions</a:t>
            </a:r>
          </a:p>
          <a:p>
            <a:pPr lvl="1"/>
            <a:r>
              <a:rPr lang="en-US" altLang="ko-KR" dirty="0"/>
              <a:t>Buyer pays, but the seller doesn’t deliver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Seller delivers, buyer pays, but the buyer makes a claim </a:t>
            </a:r>
            <a:endParaRPr lang="en-US" altLang="ko-KR" dirty="0"/>
          </a:p>
          <a:p>
            <a:r>
              <a:rPr lang="en-US" altLang="ko-KR" dirty="0"/>
              <a:t>Trust on third-parties</a:t>
            </a:r>
          </a:p>
          <a:p>
            <a:pPr lvl="1"/>
            <a:r>
              <a:rPr lang="en-US" altLang="ko-KR" dirty="0"/>
              <a:t>Rely on proof instead of trust</a:t>
            </a:r>
          </a:p>
          <a:p>
            <a:pPr lvl="1"/>
            <a:r>
              <a:rPr lang="en-US" altLang="ko-KR" dirty="0"/>
              <a:t>Verifiable by everyone</a:t>
            </a:r>
          </a:p>
          <a:p>
            <a:pPr lvl="1"/>
            <a:r>
              <a:rPr lang="en-US" altLang="ko-KR" dirty="0"/>
              <a:t>No central bank or clearing house</a:t>
            </a:r>
          </a:p>
        </p:txBody>
      </p:sp>
    </p:spTree>
    <p:extLst>
      <p:ext uri="{BB962C8B-B14F-4D97-AF65-F5344CB8AC3E}">
        <p14:creationId xmlns:p14="http://schemas.microsoft.com/office/powerpoint/2010/main" val="71251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Security in </a:t>
            </a:r>
            <a:r>
              <a:rPr lang="en-US" altLang="ko-KR" dirty="0" err="1"/>
              <a:t>Bitcoin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Authentication</a:t>
            </a:r>
          </a:p>
          <a:p>
            <a:pPr lvl="1"/>
            <a:r>
              <a:rPr lang="en-US" altLang="ko-KR" dirty="0"/>
              <a:t>Am I paying the right person? Not some other impersonator? </a:t>
            </a:r>
          </a:p>
          <a:p>
            <a:r>
              <a:rPr lang="en-US" altLang="ko-KR" dirty="0"/>
              <a:t>Integrity</a:t>
            </a:r>
          </a:p>
          <a:p>
            <a:pPr lvl="1"/>
            <a:r>
              <a:rPr lang="en-US" altLang="ko-KR" dirty="0"/>
              <a:t>Is the coin double-spent? </a:t>
            </a:r>
          </a:p>
          <a:p>
            <a:pPr lvl="1"/>
            <a:r>
              <a:rPr lang="en-US" altLang="ko-KR" dirty="0"/>
              <a:t>Can an attacker reverse or change transactions?</a:t>
            </a:r>
          </a:p>
          <a:p>
            <a:r>
              <a:rPr lang="en-US" altLang="ko-KR" dirty="0"/>
              <a:t>Availability</a:t>
            </a:r>
          </a:p>
          <a:p>
            <a:pPr lvl="1"/>
            <a:r>
              <a:rPr lang="en-US" altLang="ko-KR" dirty="0"/>
              <a:t>Can I make a transaction anytime I want?</a:t>
            </a:r>
          </a:p>
          <a:p>
            <a:r>
              <a:rPr lang="en-US" altLang="ko-KR" dirty="0"/>
              <a:t>Confidentiality</a:t>
            </a:r>
          </a:p>
          <a:p>
            <a:pPr lvl="1"/>
            <a:r>
              <a:rPr lang="en-US" altLang="ko-KR" dirty="0"/>
              <a:t>Are my transactions private? Anonymous?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57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 is a Blockchain</a:t>
            </a:r>
          </a:p>
          <a:p>
            <a:r>
              <a:rPr lang="en-US" sz="2800" dirty="0"/>
              <a:t>What is Bitcoin</a:t>
            </a:r>
          </a:p>
          <a:p>
            <a:r>
              <a:rPr lang="en-US" sz="2800" dirty="0"/>
              <a:t>Where did Bitcoin come from?</a:t>
            </a:r>
          </a:p>
          <a:p>
            <a:r>
              <a:rPr lang="en-US" sz="2800" dirty="0"/>
              <a:t>How does a Blockchain get built</a:t>
            </a:r>
          </a:p>
          <a:p>
            <a:r>
              <a:rPr lang="en-US" sz="2800" dirty="0"/>
              <a:t>How does a Blockchain get verified</a:t>
            </a:r>
          </a:p>
          <a:p>
            <a:r>
              <a:rPr lang="en-US" sz="2800" dirty="0"/>
              <a:t>Weaknesses of Blockchain technology</a:t>
            </a:r>
          </a:p>
          <a:p>
            <a:r>
              <a:rPr lang="en-US" sz="2800" dirty="0"/>
              <a:t>Value </a:t>
            </a:r>
          </a:p>
          <a:p>
            <a:r>
              <a:rPr lang="en-US" sz="2800" dirty="0"/>
              <a:t>Current applications of </a:t>
            </a:r>
            <a:r>
              <a:rPr lang="en-US" sz="2800" dirty="0" err="1"/>
              <a:t>Blockchain</a:t>
            </a:r>
            <a:r>
              <a:rPr lang="en-US" sz="2800" dirty="0"/>
              <a:t> technology: Bitcoin</a:t>
            </a:r>
          </a:p>
          <a:p>
            <a:r>
              <a:rPr lang="en-US" sz="2800" dirty="0"/>
              <a:t>Future applications of </a:t>
            </a:r>
            <a:r>
              <a:rPr lang="en-US" sz="2800" dirty="0" err="1"/>
              <a:t>Blockchain</a:t>
            </a:r>
            <a:r>
              <a:rPr lang="en-US" sz="2800" dirty="0"/>
              <a:t>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16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Security in </a:t>
            </a:r>
            <a:r>
              <a:rPr lang="en-US" altLang="ko-KR" dirty="0" err="1"/>
              <a:t>Bitcoin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Authentication </a:t>
            </a:r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3366FF"/>
                </a:solidFill>
                <a:sym typeface="Wingdings" panose="05000000000000000000" pitchFamily="2" charset="2"/>
              </a:rPr>
              <a:t>Public Key Crypto: Digital Signatures</a:t>
            </a:r>
            <a:endParaRPr lang="en-US" altLang="ko-KR" dirty="0">
              <a:solidFill>
                <a:srgbClr val="3366FF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Am I paying the right person? Not some other impersonator? 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Integrity </a:t>
            </a:r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  </a:t>
            </a:r>
            <a:r>
              <a:rPr lang="en-US" altLang="ko-KR" dirty="0">
                <a:solidFill>
                  <a:srgbClr val="3366FF"/>
                </a:solidFill>
                <a:sym typeface="Wingdings" panose="05000000000000000000" pitchFamily="2" charset="2"/>
              </a:rPr>
              <a:t>Digital Signatures and Cryptographic Hash</a:t>
            </a:r>
            <a:endParaRPr lang="en-US" altLang="ko-KR" dirty="0">
              <a:solidFill>
                <a:srgbClr val="3366FF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Is the coin double-spent?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Can an attacker reverse or change transactions?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Availability</a:t>
            </a:r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  </a:t>
            </a:r>
            <a:r>
              <a:rPr lang="en-US" altLang="ko-KR" dirty="0">
                <a:solidFill>
                  <a:srgbClr val="3366FF"/>
                </a:solidFill>
                <a:sym typeface="Wingdings" panose="05000000000000000000" pitchFamily="2" charset="2"/>
              </a:rPr>
              <a:t>Broadcast messages to the P2P network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Can I make a transaction anytime I want?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Confidentiality</a:t>
            </a:r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  </a:t>
            </a:r>
            <a:r>
              <a:rPr lang="en-US" altLang="ko-KR" dirty="0" err="1">
                <a:solidFill>
                  <a:srgbClr val="3366FF"/>
                </a:solidFill>
                <a:sym typeface="Wingdings" panose="05000000000000000000" pitchFamily="2" charset="2"/>
              </a:rPr>
              <a:t>Pseudonymity</a:t>
            </a:r>
            <a:endParaRPr lang="en-US" altLang="ko-KR" dirty="0">
              <a:solidFill>
                <a:srgbClr val="3366FF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Are my transactions private? Anonymous? </a:t>
            </a:r>
          </a:p>
          <a:p>
            <a:endParaRPr lang="en-US" altLang="ko-KR" dirty="0">
              <a:solidFill>
                <a:srgbClr val="000000"/>
              </a:solidFill>
            </a:endParaRPr>
          </a:p>
          <a:p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Public Key Crypto: Encryption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Key pair: public key and private key</a:t>
            </a:r>
            <a:endParaRPr lang="ko-KR" altLang="en-US" dirty="0"/>
          </a:p>
        </p:txBody>
      </p:sp>
      <p:pic>
        <p:nvPicPr>
          <p:cNvPr id="5" name="Picture 2" descr="http://upload.wikimedia.org/wikipedia/commons/thumb/3/32/Public-key-crypto-1.svg/250px-Public-key-crypto-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4" y="2657475"/>
            <a:ext cx="2194976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.msdn.microsoft.com/dynimg/IC15506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40" y="2596048"/>
            <a:ext cx="5263296" cy="364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98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92783" y="2810721"/>
            <a:ext cx="4435415" cy="14122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Public Key Crypto: Digital Signature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First, create a message digest using a cryptographic hash</a:t>
            </a:r>
          </a:p>
          <a:p>
            <a:r>
              <a:rPr lang="en-US" altLang="ko-KR" sz="2400" dirty="0"/>
              <a:t>Then, encrypt the message digest with your private key</a:t>
            </a:r>
            <a:endParaRPr lang="ko-KR" altLang="en-US" sz="2400" dirty="0"/>
          </a:p>
        </p:txBody>
      </p:sp>
      <p:pic>
        <p:nvPicPr>
          <p:cNvPr id="2050" name="Picture 2" descr="http://i.msdn.microsoft.com/dynimg/IC11549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79" y="2771774"/>
            <a:ext cx="3624425" cy="38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32910" y="3020061"/>
            <a:ext cx="2359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Authentication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6257016" y="3605806"/>
            <a:ext cx="142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Integrity 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5458305" y="4470588"/>
            <a:ext cx="29526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Non-repudiation 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03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BB5434B-2EF1-4F3A-8CA5-97B8CCD75050}" type="slidenum">
              <a:rPr lang="en-US" altLang="ko-KR" sz="1400">
                <a:solidFill>
                  <a:schemeClr val="tx2"/>
                </a:solidFill>
              </a:rPr>
              <a:pPr/>
              <a:t>23</a:t>
            </a:fld>
            <a:endParaRPr lang="en-US" altLang="ko-KR" sz="1400">
              <a:solidFill>
                <a:schemeClr val="tx2"/>
              </a:solidFill>
            </a:endParaRPr>
          </a:p>
        </p:txBody>
      </p:sp>
      <p:sp>
        <p:nvSpPr>
          <p:cNvPr id="1781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sz="4000" dirty="0">
                <a:ea typeface="ＭＳ Ｐゴシック" panose="020B0600070205080204" pitchFamily="34" charset="-128"/>
              </a:rPr>
              <a:t>Cryptographic Hash Functions</a:t>
            </a:r>
          </a:p>
        </p:txBody>
      </p:sp>
      <p:sp>
        <p:nvSpPr>
          <p:cNvPr id="178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97"/>
            <a:ext cx="7353689" cy="33528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3600" dirty="0">
                <a:ea typeface="ＭＳ Ｐゴシック" panose="020B0600070205080204" pitchFamily="34" charset="-128"/>
              </a:rPr>
              <a:t>Consistent: </a:t>
            </a:r>
            <a:r>
              <a:rPr lang="en-US" altLang="ko-KR" sz="2800" dirty="0">
                <a:ea typeface="ＭＳ Ｐゴシック" panose="020B0600070205080204" pitchFamily="34" charset="-128"/>
              </a:rPr>
              <a:t>hash(X) always yields same result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3600" dirty="0">
                <a:ea typeface="ＭＳ Ｐゴシック" panose="020B0600070205080204" pitchFamily="34" charset="-128"/>
              </a:rPr>
              <a:t>One-way: </a:t>
            </a:r>
            <a:r>
              <a:rPr lang="en-US" altLang="ko-KR" sz="2800" dirty="0">
                <a:ea typeface="ＭＳ Ｐゴシック" panose="020B0600070205080204" pitchFamily="34" charset="-128"/>
              </a:rPr>
              <a:t>given Y, hard to</a:t>
            </a:r>
            <a:r>
              <a:rPr lang="en-US" altLang="ja-JP" sz="2800" dirty="0">
                <a:ea typeface="ＭＳ Ｐゴシック" panose="020B0600070205080204" pitchFamily="34" charset="-128"/>
              </a:rPr>
              <a:t> find X </a:t>
            </a:r>
            <a:r>
              <a:rPr lang="en-US" altLang="ja-JP" sz="2800" dirty="0" err="1">
                <a:ea typeface="ＭＳ Ｐゴシック" panose="020B0600070205080204" pitchFamily="34" charset="-128"/>
              </a:rPr>
              <a:t>s.t.</a:t>
            </a:r>
            <a:r>
              <a:rPr lang="en-US" altLang="ja-JP" sz="2800" dirty="0">
                <a:ea typeface="ＭＳ Ｐゴシック" panose="020B0600070205080204" pitchFamily="34" charset="-128"/>
              </a:rPr>
              <a:t> hash(X) = Y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3600" dirty="0">
                <a:ea typeface="ＭＳ Ｐゴシック" panose="020B0600070205080204" pitchFamily="34" charset="-128"/>
              </a:rPr>
              <a:t>Collision resistant: </a:t>
            </a:r>
            <a:r>
              <a:rPr lang="en-US" altLang="ko-KR" sz="2800" dirty="0">
                <a:ea typeface="ＭＳ Ｐゴシック" panose="020B0600070205080204" pitchFamily="34" charset="-128"/>
              </a:rPr>
              <a:t>given hash(W) = Z, hard to</a:t>
            </a:r>
            <a:r>
              <a:rPr lang="en-US" altLang="ja-JP" sz="2800" dirty="0">
                <a:ea typeface="ＭＳ Ｐゴシック" panose="020B0600070205080204" pitchFamily="34" charset="-128"/>
              </a:rPr>
              <a:t> find X such that hash(X) = Z </a:t>
            </a:r>
          </a:p>
          <a:p>
            <a:pPr>
              <a:lnSpc>
                <a:spcPct val="90000"/>
              </a:lnSpc>
            </a:pPr>
            <a:r>
              <a:rPr lang="en-US" sz="3000" dirty="0">
                <a:hlinkClick r:id="rId3"/>
              </a:rPr>
              <a:t>https://en.wikipedia.org/wiki/Cryptographic_hash_function</a:t>
            </a:r>
            <a:endParaRPr lang="en-US" altLang="ja-JP" sz="30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800" dirty="0">
              <a:ea typeface="ＭＳ Ｐゴシック" panose="020B0600070205080204" pitchFamily="34" charset="-128"/>
            </a:endParaRPr>
          </a:p>
        </p:txBody>
      </p:sp>
      <p:sp>
        <p:nvSpPr>
          <p:cNvPr id="178182" name="AutoShape 4"/>
          <p:cNvSpPr>
            <a:spLocks noChangeArrowheads="1"/>
          </p:cNvSpPr>
          <p:nvPr/>
        </p:nvSpPr>
        <p:spPr bwMode="auto">
          <a:xfrm rot="-5400000">
            <a:off x="4246595" y="5040163"/>
            <a:ext cx="1143000" cy="1257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Hash Fn</a:t>
            </a:r>
          </a:p>
        </p:txBody>
      </p:sp>
      <p:sp>
        <p:nvSpPr>
          <p:cNvPr id="178183" name="Rectangle 5"/>
          <p:cNvSpPr>
            <a:spLocks noChangeArrowheads="1"/>
          </p:cNvSpPr>
          <p:nvPr/>
        </p:nvSpPr>
        <p:spPr bwMode="auto">
          <a:xfrm>
            <a:off x="1160495" y="5478313"/>
            <a:ext cx="234315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ko-KR" sz="1400" dirty="0"/>
              <a:t>Message of arbitrary length</a:t>
            </a:r>
          </a:p>
        </p:txBody>
      </p:sp>
      <p:sp>
        <p:nvSpPr>
          <p:cNvPr id="178184" name="Line 6"/>
          <p:cNvSpPr>
            <a:spLocks noChangeShapeType="1"/>
          </p:cNvSpPr>
          <p:nvPr/>
        </p:nvSpPr>
        <p:spPr bwMode="auto">
          <a:xfrm>
            <a:off x="3617945" y="5706913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8185" name="Line 7"/>
          <p:cNvSpPr>
            <a:spLocks noChangeShapeType="1"/>
          </p:cNvSpPr>
          <p:nvPr/>
        </p:nvSpPr>
        <p:spPr bwMode="auto">
          <a:xfrm>
            <a:off x="5561045" y="570691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8186" name="Rectangle 8"/>
          <p:cNvSpPr>
            <a:spLocks noChangeArrowheads="1"/>
          </p:cNvSpPr>
          <p:nvPr/>
        </p:nvSpPr>
        <p:spPr bwMode="auto">
          <a:xfrm>
            <a:off x="6132545" y="5325913"/>
            <a:ext cx="1085850" cy="6096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ko-KR" sz="1600" dirty="0"/>
              <a:t>Fixed Size </a:t>
            </a:r>
          </a:p>
          <a:p>
            <a:pPr algn="ctr"/>
            <a:r>
              <a:rPr lang="en-US" altLang="ko-KR" sz="1600" dirty="0"/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370467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 to </a:t>
            </a:r>
            <a:r>
              <a:rPr lang="en-US" altLang="ko-KR" dirty="0" err="1"/>
              <a:t>BitCoin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Validation</a:t>
            </a:r>
          </a:p>
          <a:p>
            <a:pPr lvl="1"/>
            <a:r>
              <a:rPr lang="en-US" altLang="ko-KR" dirty="0"/>
              <a:t>Is the coin legit? (proof-of-work)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calculate special</a:t>
            </a:r>
            <a:r>
              <a:rPr lang="en-US" altLang="ko-KR" dirty="0">
                <a:solidFill>
                  <a:srgbClr val="FF0000"/>
                </a:solidFill>
              </a:rPr>
              <a:t> Cryptographic Hash values</a:t>
            </a:r>
            <a:endParaRPr lang="en-US" altLang="ko-KR" dirty="0"/>
          </a:p>
          <a:p>
            <a:pPr lvl="1"/>
            <a:r>
              <a:rPr lang="en-US" altLang="ko-KR" dirty="0"/>
              <a:t>How do you prevent a coin from double-spending?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Broadcast to all nodes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Creation of a virtual coin/note</a:t>
            </a:r>
          </a:p>
          <a:p>
            <a:pPr lvl="1"/>
            <a:r>
              <a:rPr lang="en-US" altLang="ko-KR" dirty="0"/>
              <a:t>How is it created in the first place? </a:t>
            </a:r>
            <a:r>
              <a:rPr lang="en-US" altLang="ko-KR" dirty="0">
                <a:sym typeface="Wingdings" panose="05000000000000000000" pitchFamily="2" charset="2"/>
              </a:rPr>
              <a:t> Mining,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Provide incentives for miners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/>
              <a:t>How do you prevent inflation? (What prevents anyone from creating lots of coins?)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Limit the creation rate of the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BitCoins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 and total # of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BitCoins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650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Transactions</a:t>
            </a:r>
          </a:p>
        </p:txBody>
      </p: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1540133" y="2148537"/>
            <a:ext cx="6540996" cy="2973586"/>
            <a:chOff x="0" y="0"/>
            <a:chExt cx="5860" cy="2664"/>
          </a:xfrm>
        </p:grpSpPr>
        <p:grpSp>
          <p:nvGrpSpPr>
            <p:cNvPr id="25604" name="Group 4"/>
            <p:cNvGrpSpPr>
              <a:grpSpLocks/>
            </p:cNvGrpSpPr>
            <p:nvPr/>
          </p:nvGrpSpPr>
          <p:grpSpPr bwMode="auto">
            <a:xfrm>
              <a:off x="-128" y="-128"/>
              <a:ext cx="6120" cy="2936"/>
              <a:chOff x="0" y="0"/>
              <a:chExt cx="6120" cy="2936"/>
            </a:xfrm>
          </p:grpSpPr>
          <p:pic>
            <p:nvPicPr>
              <p:cNvPr id="2560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3"/>
              <a:stretch>
                <a:fillRect/>
              </a:stretch>
            </p:blipFill>
            <p:spPr bwMode="auto">
              <a:xfrm>
                <a:off x="145" y="128"/>
                <a:ext cx="5843" cy="2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03" name="Picture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120" cy="2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605" name="Rectangle 5"/>
            <p:cNvSpPr>
              <a:spLocks/>
            </p:cNvSpPr>
            <p:nvPr/>
          </p:nvSpPr>
          <p:spPr bwMode="auto">
            <a:xfrm>
              <a:off x="842" y="750"/>
              <a:ext cx="3744" cy="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2300">
                  <a:solidFill>
                    <a:srgbClr val="414141"/>
                  </a:solidFill>
                  <a:latin typeface="Gill Sans Light" charset="0"/>
                  <a:ea typeface="ＭＳ Ｐゴシック" charset="0"/>
                  <a:cs typeface="Gill Sans Light" charset="0"/>
                  <a:sym typeface="Gill Sans Light" charset="0"/>
                </a:rPr>
                <a:t>Public key 0xa8fc93875a972ea</a:t>
              </a:r>
            </a:p>
          </p:txBody>
        </p:sp>
        <p:sp>
          <p:nvSpPr>
            <p:cNvPr id="25606" name="Rectangle 6"/>
            <p:cNvSpPr>
              <a:spLocks/>
            </p:cNvSpPr>
            <p:nvPr/>
          </p:nvSpPr>
          <p:spPr bwMode="auto">
            <a:xfrm>
              <a:off x="2040" y="1902"/>
              <a:ext cx="3744" cy="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2300">
                  <a:solidFill>
                    <a:srgbClr val="414141"/>
                  </a:solidFill>
                  <a:latin typeface="Gill Sans Light" charset="0"/>
                  <a:ea typeface="ＭＳ Ｐゴシック" charset="0"/>
                  <a:cs typeface="Gill Sans Light" charset="0"/>
                  <a:sym typeface="Gill Sans Light" charset="0"/>
                </a:rPr>
                <a:t>Signature 0xa87g14632d452cd</a:t>
              </a:r>
            </a:p>
          </p:txBody>
        </p:sp>
        <p:sp>
          <p:nvSpPr>
            <p:cNvPr id="25607" name="Rectangle 7"/>
            <p:cNvSpPr>
              <a:spLocks/>
            </p:cNvSpPr>
            <p:nvPr/>
          </p:nvSpPr>
          <p:spPr bwMode="auto">
            <a:xfrm>
              <a:off x="592" y="78"/>
              <a:ext cx="2416" cy="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2300">
                  <a:solidFill>
                    <a:srgbClr val="414141"/>
                  </a:solidFill>
                  <a:latin typeface="Gill Sans Light" charset="0"/>
                  <a:ea typeface="ＭＳ Ｐゴシック" charset="0"/>
                  <a:cs typeface="Gill Sans Light" charset="0"/>
                  <a:sym typeface="Gill Sans Light" charset="0"/>
                </a:rPr>
                <a:t>Public key 0xc7b2f68...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93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Bitcoin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Electronic coin == chain of digital signed transactions</a:t>
            </a:r>
          </a:p>
          <a:p>
            <a:r>
              <a:rPr lang="en-US" altLang="ko-KR" sz="2000" dirty="0" err="1"/>
              <a:t>BitCoin</a:t>
            </a:r>
            <a:r>
              <a:rPr lang="en-US" altLang="ko-KR" sz="2000" dirty="0"/>
              <a:t> </a:t>
            </a:r>
            <a:r>
              <a:rPr lang="en-US" altLang="ko-KR" sz="2000" u="sng" dirty="0"/>
              <a:t>transfer</a:t>
            </a:r>
            <a:r>
              <a:rPr lang="en-US" altLang="ko-KR" sz="2000" dirty="0"/>
              <a:t>: Sign(Previous transaction + New owner’s public key)</a:t>
            </a:r>
          </a:p>
          <a:p>
            <a:r>
              <a:rPr lang="en-US" altLang="ko-KR" sz="2000" dirty="0"/>
              <a:t>Anyone can verify </a:t>
            </a:r>
            <a:r>
              <a:rPr lang="en-US" altLang="ko-KR" sz="2000" u="sng" dirty="0"/>
              <a:t>(n-1)</a:t>
            </a:r>
            <a:r>
              <a:rPr lang="en-US" altLang="ko-KR" sz="2000" u="sng" dirty="0" err="1"/>
              <a:t>th</a:t>
            </a:r>
            <a:r>
              <a:rPr lang="en-US" altLang="ko-KR" sz="2000" u="sng" dirty="0"/>
              <a:t> </a:t>
            </a:r>
            <a:r>
              <a:rPr lang="en-US" altLang="ko-KR" sz="2000" dirty="0"/>
              <a:t>owner transferred this to the </a:t>
            </a:r>
            <a:r>
              <a:rPr lang="en-US" altLang="ko-KR" sz="2000" u="sng" dirty="0"/>
              <a:t>nth</a:t>
            </a:r>
            <a:r>
              <a:rPr lang="en-US" altLang="ko-KR" sz="2000" dirty="0"/>
              <a:t> owner</a:t>
            </a:r>
          </a:p>
          <a:p>
            <a:r>
              <a:rPr lang="en-US" altLang="ko-KR" sz="2000" dirty="0"/>
              <a:t>Anyone can follow the history</a:t>
            </a:r>
          </a:p>
          <a:p>
            <a:pPr marL="0" indent="0">
              <a:buNone/>
            </a:pPr>
            <a:r>
              <a:rPr lang="en-US" altLang="ko-KR" sz="2000" dirty="0"/>
              <a:t>Given a </a:t>
            </a:r>
            <a:r>
              <a:rPr lang="en-US" altLang="ko-KR" sz="2000" dirty="0" err="1"/>
              <a:t>BitCoin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112" t="34427" r="30166" b="26349"/>
          <a:stretch/>
        </p:blipFill>
        <p:spPr>
          <a:xfrm>
            <a:off x="3591560" y="3321724"/>
            <a:ext cx="4746171" cy="31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17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Coins flow from Inputs to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398" r="1398"/>
          <a:stretch>
            <a:fillRect/>
          </a:stretch>
        </p:blipFill>
        <p:spPr>
          <a:xfrm>
            <a:off x="1333321" y="2867322"/>
            <a:ext cx="5608695" cy="3533478"/>
          </a:xfrm>
        </p:spPr>
      </p:pic>
      <p:sp>
        <p:nvSpPr>
          <p:cNvPr id="5" name="TextBox 4"/>
          <p:cNvSpPr txBox="1"/>
          <p:nvPr/>
        </p:nvSpPr>
        <p:spPr>
          <a:xfrm>
            <a:off x="524444" y="1623317"/>
            <a:ext cx="782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coin owner transfers coins by digitally signing (via ECDSA) a hash digest of the previous transaction and the public key of the next owner. This signature is then appended to the end of the coin.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Bitcoin</a:t>
            </a:r>
            <a:r>
              <a:rPr lang="en-US" altLang="ko-KR" dirty="0"/>
              <a:t>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Each P2P node runs the following algorithm:</a:t>
            </a:r>
          </a:p>
          <a:p>
            <a:pPr lvl="1"/>
            <a:r>
              <a:rPr lang="en-US" altLang="ko-KR" dirty="0"/>
              <a:t>New transactions are broadcast to all nodes.</a:t>
            </a:r>
          </a:p>
          <a:p>
            <a:pPr lvl="1"/>
            <a:r>
              <a:rPr lang="en-US" altLang="ko-KR" dirty="0"/>
              <a:t>Each node (miners) collects new transactions into a block.</a:t>
            </a:r>
          </a:p>
          <a:p>
            <a:pPr lvl="1"/>
            <a:r>
              <a:rPr lang="en-US" altLang="ko-KR" dirty="0"/>
              <a:t>Each node works on finding a proof-of-work for its block. (</a:t>
            </a:r>
            <a:r>
              <a:rPr lang="en-US" altLang="ko-KR" dirty="0">
                <a:solidFill>
                  <a:srgbClr val="FF0000"/>
                </a:solidFill>
              </a:rPr>
              <a:t>Hard to do. Probabilistic. The one to finish early will probably win.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When a node finds a proof-of-work, it broadcasts the block to all nodes.</a:t>
            </a:r>
          </a:p>
          <a:p>
            <a:pPr lvl="1"/>
            <a:r>
              <a:rPr lang="en-US" altLang="ko-KR" dirty="0"/>
              <a:t>Nodes accept the block only if all transactions in it are valid (</a:t>
            </a:r>
            <a:r>
              <a:rPr lang="en-US" altLang="ko-KR" dirty="0">
                <a:solidFill>
                  <a:srgbClr val="FF0000"/>
                </a:solidFill>
              </a:rPr>
              <a:t>digital signature checking</a:t>
            </a:r>
            <a:r>
              <a:rPr lang="en-US" altLang="ko-KR" dirty="0"/>
              <a:t>) and not already spent (check all the transactions).</a:t>
            </a:r>
          </a:p>
          <a:p>
            <a:pPr lvl="1"/>
            <a:r>
              <a:rPr lang="en-US" altLang="ko-KR" u="sng" dirty="0"/>
              <a:t>Nodes express their acceptance by working on creating the next block in the chain</a:t>
            </a:r>
            <a:r>
              <a:rPr lang="en-US" altLang="ko-KR" dirty="0"/>
              <a:t>, using the hash of the accepted block as the previous hash. 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224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“digital wallet” operates in a peer to peer mode </a:t>
            </a:r>
          </a:p>
          <a:p>
            <a:r>
              <a:rPr lang="en-US" sz="2400" dirty="0"/>
              <a:t>When it starts, it bootstraps to find other wallets</a:t>
            </a:r>
          </a:p>
          <a:p>
            <a:pPr lvl="1"/>
            <a:r>
              <a:rPr lang="en-US" sz="2000" dirty="0"/>
              <a:t>Originally it used the Internet Relay Chat (IRC) network </a:t>
            </a:r>
          </a:p>
          <a:p>
            <a:pPr lvl="1"/>
            <a:r>
              <a:rPr lang="en-US" sz="2000" dirty="0"/>
              <a:t>Now based on DNS and “seed nodes”</a:t>
            </a:r>
          </a:p>
          <a:p>
            <a:r>
              <a:rPr lang="en-US" sz="2400" dirty="0"/>
              <a:t>The wallet will synchronize with the network by downloading ALL of the transactions starting from the GENESIS block if necessary</a:t>
            </a:r>
          </a:p>
          <a:p>
            <a:pPr lvl="1"/>
            <a:r>
              <a:rPr lang="en-US" sz="2000" dirty="0"/>
              <a:t>604,000 blocks (November 2019)</a:t>
            </a:r>
          </a:p>
          <a:p>
            <a:pPr lvl="1"/>
            <a:r>
              <a:rPr lang="en-US" sz="2000" dirty="0"/>
              <a:t>Just over 291 GB (November 2019)</a:t>
            </a:r>
          </a:p>
          <a:p>
            <a:r>
              <a:rPr lang="en-US" sz="2400" dirty="0"/>
              <a:t>Using a “gossip protocol” the wallets share all transaction information with their peers </a:t>
            </a:r>
            <a:r>
              <a:rPr lang="en-US" sz="2400" dirty="0">
                <a:hlinkClick r:id="rId3"/>
              </a:rPr>
              <a:t>http://en.wikipedia.org/wiki/Gossip_protocol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5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Physical cash	</a:t>
            </a:r>
          </a:p>
          <a:p>
            <a:pPr lvl="1"/>
            <a:r>
              <a:rPr lang="en-US" dirty="0"/>
              <a:t>Non-traceable (well, mostly!)</a:t>
            </a:r>
          </a:p>
          <a:p>
            <a:pPr lvl="1"/>
            <a:r>
              <a:rPr lang="en-US" dirty="0"/>
              <a:t>Secure (mostly)</a:t>
            </a:r>
          </a:p>
          <a:p>
            <a:pPr lvl="1"/>
            <a:r>
              <a:rPr lang="en-US" dirty="0"/>
              <a:t>Low inflation (depends)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Can’t be used online directly </a:t>
            </a:r>
          </a:p>
          <a:p>
            <a:pPr>
              <a:buFont typeface="Wingdings" charset="2"/>
              <a:buChar char="Ø"/>
            </a:pPr>
            <a:r>
              <a:rPr lang="en-US" dirty="0"/>
              <a:t>Electronic credit or debit transactions</a:t>
            </a:r>
          </a:p>
          <a:p>
            <a:pPr lvl="1">
              <a:buFont typeface="Wingdings" charset="2"/>
              <a:buChar char="u"/>
            </a:pPr>
            <a:r>
              <a:rPr lang="en-US" dirty="0"/>
              <a:t>Bank sees all transactions</a:t>
            </a:r>
          </a:p>
          <a:p>
            <a:pPr lvl="1">
              <a:buFont typeface="Wingdings" charset="2"/>
              <a:buChar char="u"/>
            </a:pPr>
            <a:r>
              <a:rPr lang="en-US" dirty="0"/>
              <a:t>Merchants can track/profile customers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7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Addresses are like Accounts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wallet listens for transactions addressed to any of its public keys and in theory is the only node that is able to decrypt and accept the transfer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“Coins” are “sent” by broadcasting the transaction to the network which are verified to be viable and then added to a block</a:t>
            </a:r>
          </a:p>
          <a:p>
            <a:endParaRPr lang="en-US" dirty="0"/>
          </a:p>
          <a:p>
            <a:r>
              <a:rPr lang="en-US" dirty="0"/>
              <a:t>Keys can represent a MULTI-SIG address that requires a </a:t>
            </a:r>
            <a:r>
              <a:rPr lang="en-US" u="sng" dirty="0"/>
              <a:t>N of M private keys </a:t>
            </a:r>
            <a:r>
              <a:rPr lang="en-US" dirty="0"/>
              <a:t>in order to decrypt the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9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Anonymous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public key cryptography, specifically Elliptic Curve Cryptography due to its key strength and shorter keys</a:t>
            </a:r>
          </a:p>
          <a:p>
            <a:r>
              <a:rPr lang="en-US" dirty="0"/>
              <a:t>Transactions are sent to public key “addresses”</a:t>
            </a:r>
          </a:p>
          <a:p>
            <a:pPr marL="114300" indent="0">
              <a:buNone/>
            </a:pPr>
            <a:r>
              <a:rPr lang="en-US" dirty="0"/>
              <a:t>	1AjYPi8qryPCJu6xgdJuQzVnWFXLmxq9s3</a:t>
            </a:r>
          </a:p>
          <a:p>
            <a:pPr marL="114300" indent="0">
              <a:buNone/>
            </a:pPr>
            <a:r>
              <a:rPr lang="en-US" dirty="0"/>
              <a:t>	1Give4dbry2pyJihnpqV6Urq2SGEhpz3K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Screen Shot 2015-01-13 at 10.42.5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9" y="5357692"/>
            <a:ext cx="8284781" cy="148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38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Ledger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</a:t>
            </a:r>
            <a:r>
              <a:rPr lang="en-US" i="1" dirty="0"/>
              <a:t>viable</a:t>
            </a:r>
            <a:r>
              <a:rPr lang="en-US" dirty="0"/>
              <a:t> transaction is stored in a public ledger</a:t>
            </a:r>
          </a:p>
          <a:p>
            <a:r>
              <a:rPr lang="en-US" dirty="0"/>
              <a:t>Transactions are placed in blocks, which are linked by SHA256 hashes. </a:t>
            </a:r>
          </a:p>
          <a:p>
            <a:r>
              <a:rPr lang="en-US" dirty="0">
                <a:hlinkClick r:id="rId2"/>
              </a:rPr>
              <a:t>https://blockchain.info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86" y="4744504"/>
            <a:ext cx="5181600" cy="1320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3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Use of Cryptographic Hashes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Proof-of-work</a:t>
            </a:r>
            <a:endParaRPr lang="en-US" altLang="ko-KR" sz="2400" dirty="0"/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sz="2000" dirty="0"/>
              <a:t>Block contains transactions to be validated and previous hash value.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sz="2000" dirty="0"/>
              <a:t>Pick a </a:t>
            </a:r>
            <a:r>
              <a:rPr lang="en-US" altLang="ko-KR" sz="2000" dirty="0">
                <a:solidFill>
                  <a:srgbClr val="FF0000"/>
                </a:solidFill>
              </a:rPr>
              <a:t>nonce</a:t>
            </a:r>
            <a:r>
              <a:rPr lang="en-US" altLang="ko-KR" sz="2000" dirty="0"/>
              <a:t> such that </a:t>
            </a:r>
            <a:r>
              <a:rPr lang="en-US" altLang="ko-KR" sz="2000" b="1" dirty="0"/>
              <a:t>H(</a:t>
            </a:r>
            <a:r>
              <a:rPr lang="en-US" altLang="ko-KR" sz="2000" b="1" dirty="0" err="1"/>
              <a:t>prev</a:t>
            </a:r>
            <a:r>
              <a:rPr lang="en-US" altLang="ko-KR" sz="2000" b="1" dirty="0"/>
              <a:t> hash, nonce, </a:t>
            </a:r>
            <a:r>
              <a:rPr lang="en-US" altLang="ko-KR" sz="2000" b="1" dirty="0" err="1"/>
              <a:t>Tx</a:t>
            </a:r>
            <a:r>
              <a:rPr lang="en-US" altLang="ko-KR" sz="2000" b="1" dirty="0"/>
              <a:t>) &lt; E</a:t>
            </a:r>
            <a:r>
              <a:rPr lang="en-US" altLang="ko-KR" sz="2000" dirty="0"/>
              <a:t>. E is a variable that the system specifies. Basically, this amounts to finding a hash value who’s leading bits are zero. The work required is exponential in the number of zero bits required.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sz="2000" dirty="0"/>
              <a:t>Verification is easy. But proof-of-work is hard. </a:t>
            </a:r>
            <a:endParaRPr lang="ko-KR" altLang="en-US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864" t="26265" r="16402" b="27728"/>
          <a:stretch/>
        </p:blipFill>
        <p:spPr>
          <a:xfrm>
            <a:off x="1299754" y="4197531"/>
            <a:ext cx="5832566" cy="20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5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Preventing Double-spending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The only way is to be aware of all transactions.</a:t>
            </a:r>
          </a:p>
          <a:p>
            <a:r>
              <a:rPr lang="en-US" altLang="ko-KR" dirty="0"/>
              <a:t>Each node (miner) verifies that this is the first spending of the </a:t>
            </a:r>
            <a:r>
              <a:rPr lang="en-US" altLang="ko-KR" dirty="0" err="1"/>
              <a:t>Bitcoin</a:t>
            </a:r>
            <a:r>
              <a:rPr lang="en-US" altLang="ko-KR" dirty="0"/>
              <a:t> by the payer.</a:t>
            </a:r>
          </a:p>
          <a:p>
            <a:r>
              <a:rPr lang="en-US" altLang="ko-KR" dirty="0"/>
              <a:t>Only when it is verified it generates the proof-of-work and attach it to the current chain.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412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Bitcoin</a:t>
            </a:r>
            <a:r>
              <a:rPr lang="en-US" altLang="ko-KR" dirty="0"/>
              <a:t>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Each P2P node runs the following algorithm:</a:t>
            </a:r>
          </a:p>
          <a:p>
            <a:pPr lvl="1"/>
            <a:r>
              <a:rPr lang="en-US" altLang="ko-KR" dirty="0"/>
              <a:t>New transactions are broadcast to all nodes.</a:t>
            </a:r>
          </a:p>
          <a:p>
            <a:pPr lvl="1"/>
            <a:r>
              <a:rPr lang="en-US" altLang="ko-KR" dirty="0"/>
              <a:t>Each node (miners) collects new transactions into a block.</a:t>
            </a:r>
          </a:p>
          <a:p>
            <a:pPr lvl="1"/>
            <a:r>
              <a:rPr lang="en-US" altLang="ko-KR" dirty="0"/>
              <a:t>Each node works on finding a proof-of-work for its block. (</a:t>
            </a:r>
            <a:r>
              <a:rPr lang="en-US" altLang="ko-KR" dirty="0">
                <a:solidFill>
                  <a:srgbClr val="FF0000"/>
                </a:solidFill>
              </a:rPr>
              <a:t>Hard to do. Probabilistic. The one to finish early will probably win.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When a node finds a proof-of-work, it broadcasts the block to all nodes.</a:t>
            </a:r>
          </a:p>
          <a:p>
            <a:pPr lvl="1"/>
            <a:r>
              <a:rPr lang="en-US" altLang="ko-KR" dirty="0"/>
              <a:t>Nodes accept the block only if all transactions in it are valid (</a:t>
            </a:r>
            <a:r>
              <a:rPr lang="en-US" altLang="ko-KR" dirty="0">
                <a:solidFill>
                  <a:srgbClr val="FF0000"/>
                </a:solidFill>
              </a:rPr>
              <a:t>digital signature checking</a:t>
            </a:r>
            <a:r>
              <a:rPr lang="en-US" altLang="ko-KR" dirty="0"/>
              <a:t>) and not already spent (check all the transactions).</a:t>
            </a:r>
          </a:p>
          <a:p>
            <a:pPr lvl="1"/>
            <a:r>
              <a:rPr lang="en-US" altLang="ko-KR" dirty="0"/>
              <a:t>Nodes express their acceptance by working on creating the next block in the chain, using the hash of the accepted block as the previous hash. 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0830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Arriving at 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Although the accepted chain can be considered a list, the block chain is best represented with a tree.</a:t>
            </a:r>
          </a:p>
          <a:p>
            <a:r>
              <a:rPr lang="en-US" sz="2400" dirty="0"/>
              <a:t>The longest path represents the accepted chain.</a:t>
            </a:r>
          </a:p>
          <a:p>
            <a:r>
              <a:rPr lang="en-US" sz="2400" dirty="0"/>
              <a:t>A participant choosing to extend an existing path in the block chain indicates a vote towards consensus on that path. The longer the path, the more computation was expended building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60" y="4348742"/>
            <a:ext cx="6161290" cy="23523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7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Process =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Originally the digital wallet could also participate in the consensus process by attempting to secure the network directly</a:t>
            </a:r>
          </a:p>
          <a:p>
            <a:r>
              <a:rPr lang="en-US" dirty="0"/>
              <a:t>This process is known as “mining”</a:t>
            </a:r>
          </a:p>
          <a:p>
            <a:r>
              <a:rPr lang="en-US" dirty="0"/>
              <a:t>Mining involves attempting to find a numerical value, known as a “nonce” that when combined with all open transactions can be “hashed” into a value that satisfies a certain “difficulty”</a:t>
            </a:r>
          </a:p>
          <a:p>
            <a:r>
              <a:rPr lang="en-US" dirty="0"/>
              <a:t>Custom, purpose built-hardware has long since replaced the function such that its no longer productive for simple CPU based systems to compete in the mining process, and thus it was removed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65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992F-6471-4981-A3C2-19E47656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9DF40-74F7-40C7-8DD7-67C9BD1D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3B279-DCE3-4293-BDD5-44E5FBBE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E69A6-ADDA-4FF6-B65A-D0F33A6FA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Picture 1 of 11">
            <a:extLst>
              <a:ext uri="{FF2B5EF4-FFF2-40B4-BE49-F238E27FC236}">
                <a16:creationId xmlns:a16="http://schemas.microsoft.com/office/drawing/2014/main" id="{B7032C20-C070-4F19-A1E3-A1D26A9E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62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50379-4D58-4BA6-8B21-EC73A13A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09AF-1E97-4301-AF5F-FC3FDE6C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67A8D-CEDA-4DBD-A357-89560214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 descr="Image result for bitcoin mining">
            <a:extLst>
              <a:ext uri="{FF2B5EF4-FFF2-40B4-BE49-F238E27FC236}">
                <a16:creationId xmlns:a16="http://schemas.microsoft.com/office/drawing/2014/main" id="{81C8F368-4E85-4957-82B3-F560791AD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42988"/>
            <a:ext cx="84772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8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Group 3">
            <a:extLst>
              <a:ext uri="{FF2B5EF4-FFF2-40B4-BE49-F238E27FC236}">
                <a16:creationId xmlns:a16="http://schemas.microsoft.com/office/drawing/2014/main" id="{276CF38B-D234-462C-BA14-EEC7FD3DB708}"/>
              </a:ext>
            </a:extLst>
          </p:cNvPr>
          <p:cNvGrpSpPr>
            <a:grpSpLocks/>
          </p:cNvGrpSpPr>
          <p:nvPr/>
        </p:nvGrpSpPr>
        <p:grpSpPr bwMode="auto">
          <a:xfrm>
            <a:off x="4598789" y="2241352"/>
            <a:ext cx="4455914" cy="3429000"/>
            <a:chOff x="0" y="0"/>
            <a:chExt cx="3992" cy="3072"/>
          </a:xfrm>
        </p:grpSpPr>
        <p:pic>
          <p:nvPicPr>
            <p:cNvPr id="15361" name="Picture 1">
              <a:extLst>
                <a:ext uri="{FF2B5EF4-FFF2-40B4-BE49-F238E27FC236}">
                  <a16:creationId xmlns:a16="http://schemas.microsoft.com/office/drawing/2014/main" id="{188FBB14-991F-4D45-B7EB-423F28A57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"/>
            <a:stretch>
              <a:fillRect/>
            </a:stretch>
          </p:blipFill>
          <p:spPr bwMode="auto">
            <a:xfrm>
              <a:off x="128" y="137"/>
              <a:ext cx="3720" cy="2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5A6A6013-37B3-4022-AE7C-3A33718C199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92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Rectangle 4">
            <a:extLst>
              <a:ext uri="{FF2B5EF4-FFF2-40B4-BE49-F238E27FC236}">
                <a16:creationId xmlns:a16="http://schemas.microsoft.com/office/drawing/2014/main" id="{47B2444A-5A0E-4CF3-BE2B-67EE92828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/>
              <a:t>Digitizing money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F7C23029-49E9-444C-9039-2919264FD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Tx/>
              <a:buBlip>
                <a:blip r:embed="rId4"/>
              </a:buBlip>
            </a:pPr>
            <a:r>
              <a:rPr lang="en-US" altLang="en-US"/>
              <a:t>Two ways to do it </a:t>
            </a:r>
          </a:p>
          <a:p>
            <a:pPr marL="598268" lvl="1">
              <a:buBlip>
                <a:blip r:embed="rId4"/>
              </a:buBlip>
            </a:pPr>
            <a:r>
              <a:rPr lang="en-US" altLang="en-US"/>
              <a:t>Create digital cash</a:t>
            </a:r>
          </a:p>
          <a:p>
            <a:pPr marL="598268" lvl="1">
              <a:buBlip>
                <a:blip r:embed="rId4"/>
              </a:buBlip>
            </a:pPr>
            <a:r>
              <a:rPr lang="en-US" altLang="en-US"/>
              <a:t>Create digital checks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“What is Bitcoin Mining” –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www.bitcoinmining.com</a:t>
            </a:r>
            <a:endParaRPr lang="en-US" dirty="0"/>
          </a:p>
        </p:txBody>
      </p:sp>
      <p:pic>
        <p:nvPicPr>
          <p:cNvPr id="5" name="Picture 4" descr="Screen Shot 2015-01-12 at 20.36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2365512"/>
            <a:ext cx="7139354" cy="403528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51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51%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“When does 1 + 1 = 3 ?” 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case of Bitcoin, “consensus” goes to the chain with the highest number of blocks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Not just in theory, but in practice several large mining pools have generated six blocks in a row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To date the network has voluntarily shifted its mining power around or faced Distributed Denial of Service attacks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* When everyone says it does!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81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hash function</a:t>
            </a:r>
            <a:r>
              <a:rPr lang="en-US" dirty="0"/>
              <a:t> is any </a:t>
            </a:r>
            <a:r>
              <a:rPr lang="en-US" b="1" dirty="0"/>
              <a:t>function</a:t>
            </a:r>
            <a:r>
              <a:rPr lang="en-US" dirty="0"/>
              <a:t> that can be used to map digital data of arbitrary size to digital data of fixed size, with slight differences in input data producing very big differences in output data. </a:t>
            </a:r>
          </a:p>
          <a:p>
            <a:r>
              <a:rPr lang="en-US" dirty="0"/>
              <a:t>MD5, SHA1, SHA256</a:t>
            </a:r>
          </a:p>
          <a:p>
            <a:r>
              <a:rPr lang="en-US" dirty="0"/>
              <a:t>Used for transactions and building </a:t>
            </a:r>
            <a:r>
              <a:rPr lang="en-US" dirty="0" err="1"/>
              <a:t>blockchain</a:t>
            </a:r>
            <a:r>
              <a:rPr lang="en-US" dirty="0"/>
              <a:t> blocks</a:t>
            </a:r>
          </a:p>
          <a:p>
            <a:r>
              <a:rPr lang="en-US" dirty="0"/>
              <a:t>For example, the MD5 hashes of ‘</a:t>
            </a:r>
            <a:r>
              <a:rPr lang="en-US" dirty="0" err="1"/>
              <a:t>abc</a:t>
            </a:r>
            <a:r>
              <a:rPr lang="en-US" dirty="0"/>
              <a:t>’ compared to ‘</a:t>
            </a:r>
            <a:r>
              <a:rPr lang="en-US" dirty="0" err="1"/>
              <a:t>abC</a:t>
            </a:r>
            <a:r>
              <a:rPr lang="en-US" dirty="0"/>
              <a:t>’</a:t>
            </a:r>
          </a:p>
          <a:p>
            <a:endParaRPr lang="en-US" dirty="0"/>
          </a:p>
          <a:p>
            <a:pPr marL="114300" indent="0" algn="ctr">
              <a:buNone/>
            </a:pPr>
            <a:r>
              <a:rPr lang="en-US" dirty="0"/>
              <a:t>	</a:t>
            </a:r>
            <a:r>
              <a:rPr lang="en-US" dirty="0" err="1"/>
              <a:t>abc</a:t>
            </a:r>
            <a:endParaRPr lang="en-US" dirty="0"/>
          </a:p>
          <a:p>
            <a:pPr marL="114300" indent="0" algn="ctr">
              <a:buNone/>
            </a:pPr>
            <a:r>
              <a:rPr lang="en-US" dirty="0"/>
              <a:t>	</a:t>
            </a:r>
            <a:r>
              <a:rPr lang="nl-NL" dirty="0"/>
              <a:t>0bee89b07a248e27c83fc3d5951213c1</a:t>
            </a:r>
          </a:p>
          <a:p>
            <a:pPr marL="114300" indent="0" algn="ctr">
              <a:buNone/>
            </a:pPr>
            <a:endParaRPr lang="nl-NL" dirty="0"/>
          </a:p>
          <a:p>
            <a:pPr marL="114300" indent="0" algn="ctr">
              <a:buNone/>
            </a:pPr>
            <a:r>
              <a:rPr lang="nl-NL" dirty="0"/>
              <a:t>	</a:t>
            </a:r>
            <a:r>
              <a:rPr lang="nl-NL" dirty="0" err="1"/>
              <a:t>abC</a:t>
            </a:r>
            <a:r>
              <a:rPr lang="nl-NL" dirty="0"/>
              <a:t> </a:t>
            </a:r>
          </a:p>
          <a:p>
            <a:pPr marL="114300" indent="0" algn="ctr">
              <a:buNone/>
            </a:pPr>
            <a:r>
              <a:rPr lang="nb-NO" dirty="0"/>
              <a:t>2217c53a2f88ebadd9b3c1a79cde2638</a:t>
            </a:r>
          </a:p>
          <a:p>
            <a:pPr marL="114300" indent="0" algn="ctr">
              <a:buNone/>
            </a:pPr>
            <a:endParaRPr lang="nb-NO" dirty="0"/>
          </a:p>
          <a:p>
            <a:pPr marL="114300" indent="0" algn="ctr">
              <a:buNone/>
            </a:pPr>
            <a:r>
              <a:rPr lang="en-US" dirty="0"/>
              <a:t>	“The Quick Brown Fox Jumped Over the Lazy Dog”</a:t>
            </a:r>
          </a:p>
          <a:p>
            <a:pPr marL="114300" indent="0" algn="ctr">
              <a:buNone/>
            </a:pPr>
            <a:r>
              <a:rPr lang="en-US" dirty="0"/>
              <a:t>		</a:t>
            </a:r>
            <a:r>
              <a:rPr lang="nl-NL" dirty="0"/>
              <a:t>2dfd75162490ed3b4c893141f9ab37cf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53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i="1" dirty="0"/>
              <a:t>publicly auditable </a:t>
            </a:r>
            <a:r>
              <a:rPr lang="en-US" dirty="0"/>
              <a:t>cost-function can be </a:t>
            </a:r>
            <a:r>
              <a:rPr lang="en-US" i="1" dirty="0"/>
              <a:t>efficiently </a:t>
            </a:r>
            <a:r>
              <a:rPr lang="en-US" dirty="0"/>
              <a:t>verified by any third party without access to any trapdoor or secret information. </a:t>
            </a:r>
          </a:p>
          <a:p>
            <a:r>
              <a:rPr lang="en-US" dirty="0"/>
              <a:t>A </a:t>
            </a:r>
            <a:r>
              <a:rPr lang="en-US" b="1" i="1" dirty="0"/>
              <a:t>fixed cost </a:t>
            </a:r>
            <a:r>
              <a:rPr lang="en-US" dirty="0"/>
              <a:t>cost-function takes a fixed amount of resources to compute. The fastest algorithm to mint a fixed cost token is a deterministic algorithm. </a:t>
            </a:r>
          </a:p>
          <a:p>
            <a:r>
              <a:rPr lang="en-US" dirty="0"/>
              <a:t>A </a:t>
            </a:r>
            <a:r>
              <a:rPr lang="en-US" b="1" i="1" dirty="0"/>
              <a:t>probabilistic cost </a:t>
            </a:r>
            <a:r>
              <a:rPr lang="en-US" dirty="0"/>
              <a:t>cost-function is one where the cost to the client of minting a token has a </a:t>
            </a:r>
            <a:r>
              <a:rPr lang="en-US" dirty="0">
                <a:solidFill>
                  <a:srgbClr val="FF0000"/>
                </a:solidFill>
              </a:rPr>
              <a:t>predictable expected time, but a random actual time </a:t>
            </a:r>
            <a:r>
              <a:rPr lang="en-US" dirty="0"/>
              <a:t>as the client can most efficiently compute the cost-function by starting at a random start value. Sometimes the client will get lucky and start close to the solution.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57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Hash Lottery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9809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Hashing is straightforward, not challenging</a:t>
            </a:r>
          </a:p>
          <a:p>
            <a:r>
              <a:rPr lang="en-US" dirty="0"/>
              <a:t>Unless the goal is to say, find me a hash value that satisfies a certain level of “difficulty”</a:t>
            </a:r>
          </a:p>
          <a:p>
            <a:r>
              <a:rPr lang="en-US" dirty="0"/>
              <a:t>For example, the challenge is to find a hash-value that begins with a number of zeros, for a given input</a:t>
            </a:r>
          </a:p>
          <a:p>
            <a:r>
              <a:rPr lang="en-US" dirty="0"/>
              <a:t>The Proof of Work comes from finding a number (known as a NONCE) that when added to the input changes the output of the hash value to satisfy the difficulty</a:t>
            </a:r>
          </a:p>
          <a:p>
            <a:r>
              <a:rPr lang="en-US" dirty="0"/>
              <a:t>In the Bitcoin world this is what “mining” is and in effect is little more than a lot of hash-power spent on guessing winning lottery numbers that satisfy the difficulty of the problem in order to obtain the reward from the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 rotWithShape="1">
          <a:blip r:embed="rId2"/>
          <a:srcRect l="6864" t="26265" r="16402" b="27728"/>
          <a:stretch/>
        </p:blipFill>
        <p:spPr>
          <a:xfrm>
            <a:off x="2314040" y="5227721"/>
            <a:ext cx="4239160" cy="149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56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Payout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dirty="0"/>
              <a:t>The node that finds the best solution to the challenge is </a:t>
            </a:r>
            <a:r>
              <a:rPr lang="en-US" sz="3400" dirty="0">
                <a:solidFill>
                  <a:srgbClr val="FF0000"/>
                </a:solidFill>
              </a:rPr>
              <a:t>provisionally granted a reward </a:t>
            </a:r>
          </a:p>
          <a:p>
            <a:r>
              <a:rPr lang="en-US" sz="3400" dirty="0"/>
              <a:t>Originally in Bitcoin it was 50 new coins</a:t>
            </a:r>
          </a:p>
          <a:p>
            <a:r>
              <a:rPr lang="en-US" sz="3400" dirty="0"/>
              <a:t>Competing solutions are evaluated based on which node offers the higher number of transactions included in the candidate block as well as the level of over-satisfying the difficulty</a:t>
            </a:r>
          </a:p>
          <a:p>
            <a:r>
              <a:rPr lang="en-US" sz="3400" dirty="0"/>
              <a:t>For example, if two nodes offer a solution to the challenge and both have the same number of transactions, the reward will go to the node that found a NONCE that beat the challenge</a:t>
            </a:r>
          </a:p>
          <a:p>
            <a:pPr lvl="1"/>
            <a:r>
              <a:rPr lang="en-US" dirty="0"/>
              <a:t>E.G. Find a hash that begins with 4 zeros</a:t>
            </a:r>
          </a:p>
          <a:p>
            <a:pPr lvl="1"/>
            <a:r>
              <a:rPr lang="en-US" dirty="0"/>
              <a:t>The node that supplies a hash that has 5 zeros beats the node that only finds the minimum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Having a transaction provisionally accepted into a candidate block signals that the network has verified that the inputs were viable</a:t>
            </a:r>
          </a:p>
          <a:p>
            <a:r>
              <a:rPr lang="en-US" dirty="0">
                <a:solidFill>
                  <a:srgbClr val="FF0000"/>
                </a:solidFill>
              </a:rPr>
              <a:t>Every new block accepted into the chain </a:t>
            </a:r>
            <a:r>
              <a:rPr lang="en-US" dirty="0"/>
              <a:t>after the transaction was accepted is considered a confirmation</a:t>
            </a:r>
          </a:p>
          <a:p>
            <a:r>
              <a:rPr lang="en-US" dirty="0"/>
              <a:t>Coins are not considered mature until there have been 6 confirmations (basically an hour assuming a 10 minute block cadence)</a:t>
            </a:r>
          </a:p>
          <a:p>
            <a:r>
              <a:rPr lang="en-US" dirty="0">
                <a:solidFill>
                  <a:srgbClr val="FF0000"/>
                </a:solidFill>
              </a:rPr>
              <a:t>New Coins created by the mining process are not valid until about 120 confirmations</a:t>
            </a:r>
          </a:p>
          <a:p>
            <a:r>
              <a:rPr lang="en-US" dirty="0"/>
              <a:t>This is to assure that a node with more than 51% of the total hash-power does not pull off fraudulent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6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of Transaction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Transactions are confirmed every time a new block is accepted into the chain</a:t>
            </a:r>
          </a:p>
          <a:p>
            <a:r>
              <a:rPr lang="en-US" sz="2400" dirty="0"/>
              <a:t>Why? Miners choose to add more blocks to the longest chain</a:t>
            </a:r>
          </a:p>
          <a:p>
            <a:r>
              <a:rPr lang="en-US" sz="2400" dirty="0"/>
              <a:t>Longer the chain, harder to modify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60" y="4348742"/>
            <a:ext cx="6161290" cy="23523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61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Tie breaking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Two nodes may find a correct block simultaneously.</a:t>
            </a:r>
          </a:p>
          <a:p>
            <a:pPr lvl="1"/>
            <a:r>
              <a:rPr lang="en-US" altLang="ko-KR" sz="2000" dirty="0"/>
              <a:t>Keep both and work on the first one</a:t>
            </a:r>
          </a:p>
          <a:p>
            <a:pPr lvl="1"/>
            <a:r>
              <a:rPr lang="en-US" altLang="ko-KR" sz="2000" dirty="0"/>
              <a:t>If one grows longer than the other, take the longer one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864" t="26265" r="16402" b="27728"/>
          <a:stretch/>
        </p:blipFill>
        <p:spPr>
          <a:xfrm>
            <a:off x="2331720" y="3187337"/>
            <a:ext cx="4754880" cy="16754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864" t="26265" r="16402" b="27728"/>
          <a:stretch/>
        </p:blipFill>
        <p:spPr>
          <a:xfrm>
            <a:off x="2282735" y="4862815"/>
            <a:ext cx="4852851" cy="17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851" y="3848100"/>
            <a:ext cx="2149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Two different block chains (or blocks) may satisfy the required proof-of-work.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89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Reverting is Hard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Reverting gets exponentially hard as the chain grows.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864" t="26265" r="16402" b="27728"/>
          <a:stretch/>
        </p:blipFill>
        <p:spPr>
          <a:xfrm>
            <a:off x="1953830" y="3208321"/>
            <a:ext cx="4754880" cy="167547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2463282" y="4525350"/>
            <a:ext cx="405882" cy="550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64602" y="5086890"/>
            <a:ext cx="41847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Modify the transaction (revert or change the payer) </a:t>
            </a:r>
            <a:endParaRPr lang="ko-KR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899838" y="2408950"/>
            <a:ext cx="2481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en-US" altLang="ko-KR" sz="2800" dirty="0" err="1"/>
              <a:t>Recompute</a:t>
            </a:r>
            <a:r>
              <a:rPr lang="en-US" altLang="ko-KR" sz="2800" dirty="0"/>
              <a:t> nonce</a:t>
            </a:r>
            <a:endParaRPr lang="ko-KR" altLang="en-US" sz="28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012864" y="2983623"/>
            <a:ext cx="422210" cy="790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285" y="2408951"/>
            <a:ext cx="2481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err="1"/>
              <a:t>Recompute</a:t>
            </a:r>
            <a:r>
              <a:rPr lang="en-US" altLang="ko-KR" sz="2800" dirty="0"/>
              <a:t> the next nonce</a:t>
            </a:r>
            <a:endParaRPr lang="ko-KR" altLang="en-US" sz="2800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393802" y="2959392"/>
            <a:ext cx="422210" cy="790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74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Group 3">
            <a:extLst>
              <a:ext uri="{FF2B5EF4-FFF2-40B4-BE49-F238E27FC236}">
                <a16:creationId xmlns:a16="http://schemas.microsoft.com/office/drawing/2014/main" id="{BE12BEBC-865E-4A85-86DD-9DA2BB06AF72}"/>
              </a:ext>
            </a:extLst>
          </p:cNvPr>
          <p:cNvGrpSpPr>
            <a:grpSpLocks/>
          </p:cNvGrpSpPr>
          <p:nvPr/>
        </p:nvGrpSpPr>
        <p:grpSpPr bwMode="auto">
          <a:xfrm>
            <a:off x="4920258" y="1803797"/>
            <a:ext cx="3812977" cy="4321969"/>
            <a:chOff x="0" y="0"/>
            <a:chExt cx="3416" cy="3872"/>
          </a:xfrm>
        </p:grpSpPr>
        <p:pic>
          <p:nvPicPr>
            <p:cNvPr id="16385" name="Picture 1">
              <a:extLst>
                <a:ext uri="{FF2B5EF4-FFF2-40B4-BE49-F238E27FC236}">
                  <a16:creationId xmlns:a16="http://schemas.microsoft.com/office/drawing/2014/main" id="{1210F1E5-3779-472F-80CC-CEB286536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18" r="17076"/>
            <a:stretch>
              <a:fillRect/>
            </a:stretch>
          </p:blipFill>
          <p:spPr bwMode="auto">
            <a:xfrm>
              <a:off x="128" y="128"/>
              <a:ext cx="3160" cy="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27E34BF3-CF29-4B19-BB7C-5A2110CE9C2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416" cy="3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8FE0DB4-A6B4-4F28-93EA-81C6A8B6D3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/>
              <a:t>Bank accounts</a:t>
            </a:r>
          </a:p>
        </p:txBody>
      </p:sp>
      <p:grpSp>
        <p:nvGrpSpPr>
          <p:cNvPr id="16391" name="Group 7">
            <a:extLst>
              <a:ext uri="{FF2B5EF4-FFF2-40B4-BE49-F238E27FC236}">
                <a16:creationId xmlns:a16="http://schemas.microsoft.com/office/drawing/2014/main" id="{5F25D160-7555-4D62-B39C-D0F17120D314}"/>
              </a:ext>
            </a:extLst>
          </p:cNvPr>
          <p:cNvGrpSpPr>
            <a:grpSpLocks/>
          </p:cNvGrpSpPr>
          <p:nvPr/>
        </p:nvGrpSpPr>
        <p:grpSpPr bwMode="auto">
          <a:xfrm>
            <a:off x="1259086" y="4268390"/>
            <a:ext cx="2366367" cy="1643063"/>
            <a:chOff x="0" y="0"/>
            <a:chExt cx="2120" cy="1472"/>
          </a:xfrm>
        </p:grpSpPr>
        <p:pic>
          <p:nvPicPr>
            <p:cNvPr id="16389" name="Picture 5">
              <a:extLst>
                <a:ext uri="{FF2B5EF4-FFF2-40B4-BE49-F238E27FC236}">
                  <a16:creationId xmlns:a16="http://schemas.microsoft.com/office/drawing/2014/main" id="{24D8FB1E-23EE-4CE3-8536-25DD827E95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5" t="16216" r="14865" b="16309"/>
            <a:stretch>
              <a:fillRect/>
            </a:stretch>
          </p:blipFill>
          <p:spPr bwMode="auto">
            <a:xfrm>
              <a:off x="127" y="128"/>
              <a:ext cx="1863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0" name="Picture 6">
              <a:extLst>
                <a:ext uri="{FF2B5EF4-FFF2-40B4-BE49-F238E27FC236}">
                  <a16:creationId xmlns:a16="http://schemas.microsoft.com/office/drawing/2014/main" id="{7461B768-5292-4A12-B994-5CEE7DCC481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120" cy="1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94" name="Group 10">
            <a:extLst>
              <a:ext uri="{FF2B5EF4-FFF2-40B4-BE49-F238E27FC236}">
                <a16:creationId xmlns:a16="http://schemas.microsoft.com/office/drawing/2014/main" id="{62E18029-442C-4443-90AA-A7B9FA1623AE}"/>
              </a:ext>
            </a:extLst>
          </p:cNvPr>
          <p:cNvGrpSpPr>
            <a:grpSpLocks/>
          </p:cNvGrpSpPr>
          <p:nvPr/>
        </p:nvGrpSpPr>
        <p:grpSpPr bwMode="auto">
          <a:xfrm>
            <a:off x="357188" y="1741289"/>
            <a:ext cx="4018359" cy="2000250"/>
            <a:chOff x="0" y="0"/>
            <a:chExt cx="3600" cy="1792"/>
          </a:xfrm>
        </p:grpSpPr>
        <p:pic>
          <p:nvPicPr>
            <p:cNvPr id="16392" name="Picture 8">
              <a:extLst>
                <a:ext uri="{FF2B5EF4-FFF2-40B4-BE49-F238E27FC236}">
                  <a16:creationId xmlns:a16="http://schemas.microsoft.com/office/drawing/2014/main" id="{B51B20F5-DC74-439C-B126-E733C4398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0"/>
            <a:stretch>
              <a:fillRect/>
            </a:stretch>
          </p:blipFill>
          <p:spPr bwMode="auto">
            <a:xfrm>
              <a:off x="138" y="128"/>
              <a:ext cx="3334" cy="1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3" name="Picture 9">
              <a:extLst>
                <a:ext uri="{FF2B5EF4-FFF2-40B4-BE49-F238E27FC236}">
                  <a16:creationId xmlns:a16="http://schemas.microsoft.com/office/drawing/2014/main" id="{F4614637-DD30-4689-BAED-E3F914ECB81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600" cy="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Practical Limitation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 least 10 mins to verify a transaction </a:t>
            </a:r>
          </a:p>
          <a:p>
            <a:pPr lvl="1"/>
            <a:r>
              <a:rPr lang="en-US" altLang="ko-KR" dirty="0"/>
              <a:t>Agree to pay</a:t>
            </a:r>
          </a:p>
          <a:p>
            <a:pPr lvl="1"/>
            <a:r>
              <a:rPr lang="en-US" altLang="ko-KR" dirty="0"/>
              <a:t>Wait for one block (10 mins) for the transaction to go through</a:t>
            </a:r>
          </a:p>
          <a:p>
            <a:pPr lvl="1"/>
            <a:r>
              <a:rPr lang="en-US" altLang="ko-KR" dirty="0"/>
              <a:t>But, for a large transaction ($$$) wait longer. Because if you wait longer it becomes more secure. For large $$$, you wait for six blocks (1 hour).</a:t>
            </a:r>
          </a:p>
        </p:txBody>
      </p:sp>
    </p:spTree>
    <p:extLst>
      <p:ext uri="{BB962C8B-B14F-4D97-AF65-F5344CB8AC3E}">
        <p14:creationId xmlns:p14="http://schemas.microsoft.com/office/powerpoint/2010/main" val="1990639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477896" cy="4525963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Merkle</a:t>
            </a:r>
            <a:r>
              <a:rPr lang="en-US" altLang="ko-KR" sz="2400" dirty="0"/>
              <a:t> Tree</a:t>
            </a:r>
          </a:p>
          <a:p>
            <a:pPr lvl="1"/>
            <a:r>
              <a:rPr lang="en-US" altLang="ko-KR" sz="1800" dirty="0"/>
              <a:t>Only keep the root hash</a:t>
            </a:r>
          </a:p>
          <a:p>
            <a:pPr lvl="2"/>
            <a:r>
              <a:rPr lang="en-US" altLang="ko-KR" sz="1800" dirty="0"/>
              <a:t>Delete the interior hash values to save disk space</a:t>
            </a:r>
          </a:p>
          <a:p>
            <a:pPr lvl="2"/>
            <a:r>
              <a:rPr lang="en-US" altLang="ko-KR" sz="1800" dirty="0"/>
              <a:t>Block header only contains the root hash</a:t>
            </a:r>
          </a:p>
          <a:p>
            <a:pPr lvl="2"/>
            <a:r>
              <a:rPr lang="en-US" altLang="ko-KR" sz="1800" dirty="0"/>
              <a:t>Block header is about 80 bytes</a:t>
            </a:r>
          </a:p>
          <a:p>
            <a:pPr lvl="2"/>
            <a:r>
              <a:rPr lang="en-US" altLang="ko-KR" sz="1800" dirty="0"/>
              <a:t>80 bytes * 6 per/</a:t>
            </a:r>
            <a:r>
              <a:rPr lang="en-US" altLang="ko-KR" sz="1800" dirty="0" err="1"/>
              <a:t>hr</a:t>
            </a:r>
            <a:r>
              <a:rPr lang="en-US" altLang="ko-KR" sz="1800" dirty="0"/>
              <a:t> * 24 </a:t>
            </a:r>
            <a:r>
              <a:rPr lang="en-US" altLang="ko-KR" sz="1800" dirty="0" err="1"/>
              <a:t>hrs</a:t>
            </a:r>
            <a:r>
              <a:rPr lang="en-US" altLang="ko-KR" sz="1800" dirty="0"/>
              <a:t> * 365 = 4.2 MB/year</a:t>
            </a:r>
          </a:p>
          <a:p>
            <a:pPr lvl="1"/>
            <a:r>
              <a:rPr lang="en-US" altLang="ko-KR" sz="1800" dirty="0"/>
              <a:t>Why using a Merkle tree?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343" t="14667" r="51310" b="8075"/>
          <a:stretch/>
        </p:blipFill>
        <p:spPr>
          <a:xfrm>
            <a:off x="5865001" y="1192689"/>
            <a:ext cx="3272245" cy="48161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675553-DF0A-463B-8A32-77746AEE7097}"/>
              </a:ext>
            </a:extLst>
          </p:cNvPr>
          <p:cNvSpPr/>
          <p:nvPr/>
        </p:nvSpPr>
        <p:spPr>
          <a:xfrm>
            <a:off x="972122" y="5332214"/>
            <a:ext cx="4182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https://en.wikipedia.org/wiki/Merkle_tree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05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Simplified Payment Verification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Any user can verify a transaction easily by asking a node </a:t>
            </a:r>
          </a:p>
          <a:p>
            <a:r>
              <a:rPr lang="en-US" altLang="ko-KR" sz="2000" dirty="0"/>
              <a:t>First, get the longest proof-of-work chain</a:t>
            </a:r>
          </a:p>
          <a:p>
            <a:r>
              <a:rPr lang="en-US" altLang="ko-KR" sz="2000" dirty="0"/>
              <a:t>Query the block that the transaction to be verified (tx3) is in</a:t>
            </a:r>
          </a:p>
          <a:p>
            <a:r>
              <a:rPr lang="en-US" altLang="ko-KR" sz="2000" dirty="0"/>
              <a:t>Only need Hash01 and Hash2 to verify; not the entire Tx’s</a:t>
            </a:r>
          </a:p>
          <a:p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160" t="19362" r="8933" b="5776"/>
          <a:stretch/>
        </p:blipFill>
        <p:spPr>
          <a:xfrm>
            <a:off x="1485219" y="3500940"/>
            <a:ext cx="5080519" cy="289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37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BitCoin</a:t>
            </a:r>
            <a:r>
              <a:rPr lang="en-US" altLang="ko-KR" dirty="0"/>
              <a:t> Economics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Rate limiting on the creation of a new block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Adapt to the “network’s capacity”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A block created every 10 </a:t>
            </a:r>
            <a:r>
              <a:rPr lang="en-US" altLang="ko-KR" dirty="0" err="1"/>
              <a:t>mins</a:t>
            </a:r>
            <a:r>
              <a:rPr lang="en-US" altLang="ko-KR" dirty="0"/>
              <a:t> (six blocks every hour) </a:t>
            </a:r>
          </a:p>
          <a:p>
            <a:pPr marL="1051560" lvl="3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How? </a:t>
            </a:r>
            <a:r>
              <a:rPr lang="en-US" altLang="ko-KR" dirty="0">
                <a:solidFill>
                  <a:srgbClr val="FF0000"/>
                </a:solidFill>
              </a:rPr>
              <a:t>Difficulty is adjusted every two weeks to keep the rate fixed as capacity/computing power increases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N new </a:t>
            </a:r>
            <a:r>
              <a:rPr lang="en-US" altLang="ko-KR" dirty="0" err="1"/>
              <a:t>Bitcoins</a:t>
            </a:r>
            <a:r>
              <a:rPr lang="en-US" altLang="ko-KR" dirty="0"/>
              <a:t> per each new block: credited to the miner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incentives for miners</a:t>
            </a:r>
            <a:endParaRPr lang="en-US" altLang="ko-KR" dirty="0"/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N was 50 initially, in 2013, N=25 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Halved every 210,000 blocks (every four years)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Thus, the total number of </a:t>
            </a:r>
            <a:r>
              <a:rPr lang="en-US" altLang="ko-KR" dirty="0" err="1"/>
              <a:t>BitCoins</a:t>
            </a:r>
            <a:r>
              <a:rPr lang="en-US" altLang="ko-KR" dirty="0"/>
              <a:t> will not exceed 21 million (After this miner takes a fee)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endParaRPr lang="en-US" altLang="ko-KR" dirty="0"/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9188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complete anonymity, only </a:t>
            </a:r>
            <a:r>
              <a:rPr lang="en-US" dirty="0" err="1"/>
              <a:t>pseudonymity</a:t>
            </a:r>
            <a:endParaRPr lang="en-US" dirty="0"/>
          </a:p>
          <a:p>
            <a:r>
              <a:rPr lang="en-US" dirty="0"/>
              <a:t>All transactions remain on the block chain– indefinitely! </a:t>
            </a:r>
          </a:p>
          <a:p>
            <a:r>
              <a:rPr lang="en-US" dirty="0"/>
              <a:t>Retroactive data mining</a:t>
            </a:r>
          </a:p>
          <a:p>
            <a:pPr lvl="1"/>
            <a:r>
              <a:rPr lang="en-US" dirty="0"/>
              <a:t>Target used data mining on customer purchases to identify pregnant women and target ads at them</a:t>
            </a:r>
            <a:br>
              <a:rPr lang="en-US" dirty="0"/>
            </a:br>
            <a:r>
              <a:rPr lang="en-US" dirty="0"/>
              <a:t>(NYT 2012), ended up informing a woman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father that his teenage daughter was pregnant </a:t>
            </a:r>
          </a:p>
          <a:p>
            <a:pPr lvl="1"/>
            <a:r>
              <a:rPr lang="en-US" dirty="0"/>
              <a:t>Imagine what credit card companies could do with the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9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/ Exchange Bitcoins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In addition to mining </a:t>
            </a:r>
            <a:r>
              <a:rPr lang="en-US" dirty="0" err="1"/>
              <a:t>bitcoins</a:t>
            </a:r>
            <a:r>
              <a:rPr lang="en-US" dirty="0"/>
              <a:t>, they can be acquired from an exchange!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 descr="bitpa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7" y="2733922"/>
            <a:ext cx="3822877" cy="2867158"/>
          </a:xfrm>
          <a:prstGeom prst="rect">
            <a:avLst/>
          </a:prstGeom>
        </p:spPr>
      </p:pic>
      <p:pic>
        <p:nvPicPr>
          <p:cNvPr id="6" name="Picture 5" descr="coinbas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54" y="2733922"/>
            <a:ext cx="5123804" cy="2519673"/>
          </a:xfrm>
          <a:prstGeom prst="rect">
            <a:avLst/>
          </a:prstGeom>
        </p:spPr>
      </p:pic>
      <p:pic>
        <p:nvPicPr>
          <p:cNvPr id="7" name="Picture 6" descr="bittrex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48" y="4176321"/>
            <a:ext cx="3282052" cy="2461539"/>
          </a:xfrm>
          <a:prstGeom prst="rect">
            <a:avLst/>
          </a:prstGeom>
        </p:spPr>
      </p:pic>
      <p:pic>
        <p:nvPicPr>
          <p:cNvPr id="8" name="Picture 7" descr="BTC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01" y="5225687"/>
            <a:ext cx="1905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6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Accepts Bitcoins?</a:t>
            </a:r>
          </a:p>
        </p:txBody>
      </p:sp>
      <p:pic>
        <p:nvPicPr>
          <p:cNvPr id="5" name="Content Placeholder 4" descr="BitcoinAcceptedHer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24" b="-8924"/>
          <a:stretch>
            <a:fillRect/>
          </a:stretch>
        </p:blipFill>
        <p:spPr>
          <a:xfrm>
            <a:off x="241300" y="2131060"/>
            <a:ext cx="7835900" cy="3517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67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Merchants Accepting Bitcoin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952"/>
            <a:ext cx="7620000" cy="480060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sz="5100" dirty="0" err="1"/>
              <a:t>Overstock.com</a:t>
            </a:r>
            <a:endParaRPr lang="en-US" sz="5100" dirty="0"/>
          </a:p>
          <a:p>
            <a:r>
              <a:rPr lang="en-US" sz="5100" dirty="0" err="1"/>
              <a:t>Newegg.com</a:t>
            </a:r>
            <a:endParaRPr lang="en-US" sz="5100" dirty="0"/>
          </a:p>
          <a:p>
            <a:r>
              <a:rPr lang="en-US" sz="5100" dirty="0"/>
              <a:t>Microsoft XBOX Network</a:t>
            </a:r>
          </a:p>
          <a:p>
            <a:r>
              <a:rPr lang="en-US" sz="5100" dirty="0" err="1"/>
              <a:t>Telsa</a:t>
            </a:r>
            <a:r>
              <a:rPr lang="en-US" sz="5100" dirty="0"/>
              <a:t> Motors</a:t>
            </a:r>
          </a:p>
          <a:p>
            <a:r>
              <a:rPr lang="en-US" sz="5100" dirty="0"/>
              <a:t>Time </a:t>
            </a:r>
            <a:r>
              <a:rPr lang="en-US" sz="5100" dirty="0" err="1"/>
              <a:t>Inc</a:t>
            </a:r>
            <a:r>
              <a:rPr lang="en-US" sz="5100" dirty="0"/>
              <a:t> (publisher)</a:t>
            </a:r>
          </a:p>
          <a:p>
            <a:r>
              <a:rPr lang="en-US" sz="5100" dirty="0"/>
              <a:t>Virgin Galactic</a:t>
            </a:r>
          </a:p>
          <a:p>
            <a:r>
              <a:rPr lang="en-US" sz="5100" dirty="0" err="1"/>
              <a:t>Wordpress</a:t>
            </a:r>
            <a:endParaRPr lang="en-US" sz="5100" dirty="0"/>
          </a:p>
          <a:p>
            <a:r>
              <a:rPr lang="en-US" sz="5100" dirty="0" err="1"/>
              <a:t>BitPay</a:t>
            </a:r>
            <a:r>
              <a:rPr lang="en-US" sz="5100" dirty="0"/>
              <a:t> claims 44,000 merchants!</a:t>
            </a:r>
            <a:endParaRPr lang="en-US" sz="1200" dirty="0"/>
          </a:p>
          <a:p>
            <a:endParaRPr lang="en-US" sz="1200" dirty="0"/>
          </a:p>
          <a:p>
            <a:r>
              <a:rPr lang="en-US" sz="2500" dirty="0"/>
              <a:t>http://</a:t>
            </a:r>
            <a:r>
              <a:rPr lang="en-US" sz="2500" dirty="0" err="1"/>
              <a:t>www.bitcoinvalues.net</a:t>
            </a:r>
            <a:r>
              <a:rPr lang="en-US" sz="2500" dirty="0"/>
              <a:t>/who-accepts-bitcoins-payment-companies-stores-take-bitcoins.html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 descr="Screen Shot 2015-01-13 at 16.4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9" y="5648960"/>
            <a:ext cx="8060267" cy="12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6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 of Blockchain </a:t>
            </a:r>
            <a:r>
              <a:rPr lang="en-US" dirty="0" err="1"/>
              <a:t>Tek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Registeries</a:t>
            </a:r>
            <a:endParaRPr lang="en-US" dirty="0"/>
          </a:p>
          <a:p>
            <a:r>
              <a:rPr lang="en-US" dirty="0"/>
              <a:t>Authoritative Systems of Record</a:t>
            </a:r>
          </a:p>
          <a:p>
            <a:r>
              <a:rPr lang="en-US" dirty="0"/>
              <a:t>Directory Services</a:t>
            </a:r>
          </a:p>
          <a:p>
            <a:r>
              <a:rPr lang="en-US" dirty="0" err="1"/>
              <a:t>Timestamping</a:t>
            </a:r>
            <a:r>
              <a:rPr lang="en-US" dirty="0"/>
              <a:t> Services (“Proof of Existence”)</a:t>
            </a:r>
          </a:p>
          <a:p>
            <a:r>
              <a:rPr lang="en-US" dirty="0"/>
              <a:t>Counter-party Exchanges</a:t>
            </a:r>
          </a:p>
          <a:p>
            <a:r>
              <a:rPr lang="en-US" dirty="0"/>
              <a:t>Smart contract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37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Registries</a:t>
            </a:r>
          </a:p>
        </p:txBody>
      </p:sp>
      <p:pic>
        <p:nvPicPr>
          <p:cNvPr id="6" name="Content Placeholder 5" descr="Screen Shot 2015-01-12 at 20.39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 b="16809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8751E87-C40F-43D7-A617-BB5591B731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/>
              <a:t>Digital cash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B798B711-94D8-41DD-ACE5-3B5794405F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3641" y="1946672"/>
            <a:ext cx="5464969" cy="4339828"/>
          </a:xfrm>
          <a:ln/>
        </p:spPr>
        <p:txBody>
          <a:bodyPr/>
          <a:lstStyle/>
          <a:p>
            <a:pPr>
              <a:buFontTx/>
              <a:buBlip>
                <a:blip r:embed="rId2"/>
              </a:buBlip>
            </a:pPr>
            <a:r>
              <a:rPr lang="en-US" altLang="en-US"/>
              <a:t>Can’t make uncopyable digital currency</a:t>
            </a:r>
          </a:p>
          <a:p>
            <a:pPr>
              <a:buFontTx/>
              <a:buBlip>
                <a:blip r:embed="rId2"/>
              </a:buBlip>
            </a:pPr>
            <a:r>
              <a:rPr lang="en-US" altLang="en-US"/>
              <a:t>Can make single use currency</a:t>
            </a:r>
          </a:p>
          <a:p>
            <a:pPr marL="598268" lvl="1">
              <a:buBlip>
                <a:blip r:embed="rId2"/>
              </a:buBlip>
            </a:pPr>
            <a:r>
              <a:rPr lang="en-US" altLang="en-US"/>
              <a:t>Get a unique serial number when you withdraw money </a:t>
            </a:r>
          </a:p>
          <a:p>
            <a:pPr marL="598268" lvl="1">
              <a:buBlip>
                <a:blip r:embed="rId2"/>
              </a:buBlip>
            </a:pPr>
            <a:r>
              <a:rPr lang="en-US" altLang="en-US"/>
              <a:t>Spend it by showing an unused serial number </a:t>
            </a:r>
          </a:p>
        </p:txBody>
      </p:sp>
      <p:grpSp>
        <p:nvGrpSpPr>
          <p:cNvPr id="18437" name="Group 5">
            <a:extLst>
              <a:ext uri="{FF2B5EF4-FFF2-40B4-BE49-F238E27FC236}">
                <a16:creationId xmlns:a16="http://schemas.microsoft.com/office/drawing/2014/main" id="{00150ED2-9C37-44FF-A9D4-0BBC473BCC6E}"/>
              </a:ext>
            </a:extLst>
          </p:cNvPr>
          <p:cNvGrpSpPr>
            <a:grpSpLocks/>
          </p:cNvGrpSpPr>
          <p:nvPr/>
        </p:nvGrpSpPr>
        <p:grpSpPr bwMode="auto">
          <a:xfrm>
            <a:off x="6053212" y="1356197"/>
            <a:ext cx="2518172" cy="4964906"/>
            <a:chOff x="0" y="0"/>
            <a:chExt cx="2256" cy="4448"/>
          </a:xfrm>
        </p:grpSpPr>
        <p:pic>
          <p:nvPicPr>
            <p:cNvPr id="18435" name="Picture 3">
              <a:extLst>
                <a:ext uri="{FF2B5EF4-FFF2-40B4-BE49-F238E27FC236}">
                  <a16:creationId xmlns:a16="http://schemas.microsoft.com/office/drawing/2014/main" id="{39133C5B-7E2C-439B-BA94-3AA30CC1172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28" y="128"/>
              <a:ext cx="2000" cy="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6" name="Picture 4">
              <a:extLst>
                <a:ext uri="{FF2B5EF4-FFF2-40B4-BE49-F238E27FC236}">
                  <a16:creationId xmlns:a16="http://schemas.microsoft.com/office/drawing/2014/main" id="{68E4A63B-58C8-4647-B529-C60139FE366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56" cy="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438" name="Picture 6">
            <a:extLst>
              <a:ext uri="{FF2B5EF4-FFF2-40B4-BE49-F238E27FC236}">
                <a16:creationId xmlns:a16="http://schemas.microsoft.com/office/drawing/2014/main" id="{2152D7C1-D6B0-4A43-9617-CE354812A2A6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12" y="1356197"/>
            <a:ext cx="2518172" cy="496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Zerocoin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A distributed approach to </a:t>
            </a:r>
            <a:r>
              <a:rPr lang="en-US" dirty="0">
                <a:solidFill>
                  <a:srgbClr val="FF0000"/>
                </a:solidFill>
              </a:rPr>
              <a:t>private</a:t>
            </a:r>
            <a:r>
              <a:rPr lang="en-US" dirty="0"/>
              <a:t> electronic cash</a:t>
            </a:r>
          </a:p>
          <a:p>
            <a:r>
              <a:rPr lang="en-US" dirty="0"/>
              <a:t>Extends </a:t>
            </a:r>
            <a:r>
              <a:rPr lang="en-US" dirty="0" err="1"/>
              <a:t>Bitcoin</a:t>
            </a:r>
            <a:r>
              <a:rPr lang="en-US" dirty="0"/>
              <a:t> by adding an anonymous currency on top of it </a:t>
            </a:r>
          </a:p>
          <a:p>
            <a:r>
              <a:rPr lang="en-US" dirty="0" err="1"/>
              <a:t>Zerocoins</a:t>
            </a:r>
            <a:r>
              <a:rPr lang="en-US" dirty="0"/>
              <a:t> are exchangeable for </a:t>
            </a:r>
            <a:r>
              <a:rPr lang="en-US" dirty="0" err="1"/>
              <a:t>bitcoins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19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What is a zerocoin?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Tx/>
              <a:buBlip>
                <a:blip r:embed="rId2"/>
              </a:buBlip>
            </a:pPr>
            <a:r>
              <a:rPr lang="en-US" dirty="0"/>
              <a:t>A </a:t>
            </a:r>
            <a:r>
              <a:rPr lang="en-US" dirty="0" err="1"/>
              <a:t>zerocoin</a:t>
            </a:r>
            <a:r>
              <a:rPr lang="en-US" dirty="0"/>
              <a:t> is:</a:t>
            </a:r>
          </a:p>
          <a:p>
            <a:pPr marL="598268" lvl="1">
              <a:buBlip>
                <a:blip r:embed="rId2"/>
              </a:buBlip>
            </a:pPr>
            <a:r>
              <a:rPr lang="en-US" dirty="0"/>
              <a:t>Economically: a </a:t>
            </a:r>
            <a:r>
              <a:rPr lang="en-US" u="sng" dirty="0"/>
              <a:t>promissory</a:t>
            </a:r>
            <a:r>
              <a:rPr lang="en-US" dirty="0"/>
              <a:t> note redeemable for a bitcoin</a:t>
            </a:r>
          </a:p>
          <a:p>
            <a:pPr marL="598268" lvl="1">
              <a:buBlip>
                <a:blip r:embed="rId2"/>
              </a:buBlip>
            </a:pPr>
            <a:r>
              <a:rPr lang="en-US" dirty="0"/>
              <a:t>Cryptographically: an opaque envelope containing a serial number used to prevent double spending</a:t>
            </a:r>
          </a:p>
        </p:txBody>
      </p:sp>
      <p:grpSp>
        <p:nvGrpSpPr>
          <p:cNvPr id="44038" name="Group 6"/>
          <p:cNvGrpSpPr>
            <a:grpSpLocks/>
          </p:cNvGrpSpPr>
          <p:nvPr/>
        </p:nvGrpSpPr>
        <p:grpSpPr bwMode="auto">
          <a:xfrm>
            <a:off x="5578822" y="4266158"/>
            <a:ext cx="2644304" cy="2591842"/>
            <a:chOff x="0" y="0"/>
            <a:chExt cx="2368" cy="2322"/>
          </a:xfrm>
        </p:grpSpPr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" y="514"/>
              <a:ext cx="1808" cy="1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6" name="Rectangle 4"/>
            <p:cNvSpPr>
              <a:spLocks/>
            </p:cNvSpPr>
            <p:nvPr/>
          </p:nvSpPr>
          <p:spPr bwMode="auto">
            <a:xfrm>
              <a:off x="0" y="0"/>
              <a:ext cx="2368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>
                  <a:solidFill>
                    <a:schemeClr val="tx1"/>
                  </a:solidFill>
                  <a:effectLst/>
                  <a:latin typeface="Gill Sans Light" charset="0"/>
                  <a:ea typeface="ＭＳ Ｐゴシック" charset="0"/>
                  <a:cs typeface="Gill Sans Light" charset="0"/>
                  <a:sym typeface="Gill Sans Light" charset="0"/>
                </a:rPr>
                <a:t>823848273471012983</a:t>
              </a:r>
            </a:p>
          </p:txBody>
        </p:sp>
        <p:sp>
          <p:nvSpPr>
            <p:cNvPr id="44037" name="Line 5"/>
            <p:cNvSpPr>
              <a:spLocks noChangeShapeType="1"/>
            </p:cNvSpPr>
            <p:nvPr/>
          </p:nvSpPr>
          <p:spPr bwMode="auto">
            <a:xfrm rot="10800000" flipH="1">
              <a:off x="1182" y="367"/>
              <a:ext cx="0" cy="1026"/>
            </a:xfrm>
            <a:prstGeom prst="line">
              <a:avLst/>
            </a:prstGeom>
            <a:solidFill>
              <a:schemeClr val="accent1"/>
            </a:solidFill>
            <a:ln w="177800" cap="flat">
              <a:solidFill>
                <a:srgbClr val="0080FF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1220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395299" cy="1143000"/>
          </a:xfrm>
          <a:ln/>
        </p:spPr>
        <p:txBody>
          <a:bodyPr/>
          <a:lstStyle/>
          <a:p>
            <a:r>
              <a:rPr lang="en-US" dirty="0"/>
              <a:t>Commitments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3640" y="1946672"/>
            <a:ext cx="4929188" cy="4018359"/>
          </a:xfrm>
          <a:ln/>
        </p:spPr>
        <p:txBody>
          <a:bodyPr>
            <a:normAutofit/>
          </a:bodyPr>
          <a:lstStyle/>
          <a:p>
            <a:r>
              <a:rPr lang="en-US" dirty="0"/>
              <a:t>Allow you to commit to and later reveal a value</a:t>
            </a:r>
          </a:p>
          <a:p>
            <a:r>
              <a:rPr lang="en-US" dirty="0"/>
              <a:t>Binding: value cannot be tampered with </a:t>
            </a:r>
          </a:p>
          <a:p>
            <a:r>
              <a:rPr lang="en-US" dirty="0"/>
              <a:t>Blinding: value cannot be read until revealed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64" y="-44648"/>
            <a:ext cx="2160984" cy="216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64" y="2348508"/>
            <a:ext cx="2160984" cy="216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64" y="4741664"/>
            <a:ext cx="2160984" cy="216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Line 6"/>
          <p:cNvSpPr>
            <a:spLocks noChangeShapeType="1"/>
          </p:cNvSpPr>
          <p:nvPr/>
        </p:nvSpPr>
        <p:spPr bwMode="auto">
          <a:xfrm rot="10800000" flipH="1">
            <a:off x="6965156" y="1589484"/>
            <a:ext cx="0" cy="1496839"/>
          </a:xfrm>
          <a:prstGeom prst="line">
            <a:avLst/>
          </a:prstGeom>
          <a:solidFill>
            <a:schemeClr val="accent1"/>
          </a:solidFill>
          <a:ln w="177800" cap="flat">
            <a:solidFill>
              <a:srgbClr val="0080FF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rot="10800000" flipH="1">
            <a:off x="6965156" y="3964781"/>
            <a:ext cx="0" cy="1496839"/>
          </a:xfrm>
          <a:prstGeom prst="line">
            <a:avLst/>
          </a:prstGeom>
          <a:solidFill>
            <a:schemeClr val="accent1"/>
          </a:solidFill>
          <a:ln w="177800" cap="flat">
            <a:solidFill>
              <a:srgbClr val="0080FF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4" name="Rectangle 8"/>
          <p:cNvSpPr>
            <a:spLocks/>
          </p:cNvSpPr>
          <p:nvPr/>
        </p:nvSpPr>
        <p:spPr bwMode="auto">
          <a:xfrm>
            <a:off x="6456164" y="825906"/>
            <a:ext cx="5775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>
                <a:solidFill>
                  <a:srgbClr val="6699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812...</a:t>
            </a:r>
          </a:p>
        </p:txBody>
      </p:sp>
      <p:sp>
        <p:nvSpPr>
          <p:cNvPr id="45065" name="Rectangle 9"/>
          <p:cNvSpPr>
            <a:spLocks/>
          </p:cNvSpPr>
          <p:nvPr/>
        </p:nvSpPr>
        <p:spPr bwMode="auto">
          <a:xfrm>
            <a:off x="6511975" y="5603289"/>
            <a:ext cx="5133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>
                <a:solidFill>
                  <a:srgbClr val="6699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812..</a:t>
            </a:r>
          </a:p>
        </p:txBody>
      </p:sp>
    </p:spTree>
    <p:extLst>
      <p:ext uri="{BB962C8B-B14F-4D97-AF65-F5344CB8AC3E}">
        <p14:creationId xmlns:p14="http://schemas.microsoft.com/office/powerpoint/2010/main" val="1891375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/>
              <a:t>Zerocoins: where do they come from?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sz="2800" dirty="0"/>
              <a:t>Anyone can make one</a:t>
            </a:r>
          </a:p>
          <a:p>
            <a:r>
              <a:rPr lang="en-US" sz="2800" dirty="0"/>
              <a:t>Choose a random serial number and commit to it</a:t>
            </a:r>
          </a:p>
          <a:p>
            <a:r>
              <a:rPr lang="en-US" sz="2800" dirty="0"/>
              <a:t>Mint a </a:t>
            </a:r>
            <a:r>
              <a:rPr lang="en-US" sz="2800" dirty="0" err="1"/>
              <a:t>zerocoin</a:t>
            </a:r>
            <a:r>
              <a:rPr lang="en-US" sz="2800" dirty="0"/>
              <a:t> by putting a mint transaction in the block chain which </a:t>
            </a:r>
            <a:r>
              <a:rPr lang="ja-JP" altLang="en-US" sz="2800" dirty="0">
                <a:latin typeface="Arial"/>
              </a:rPr>
              <a:t>“</a:t>
            </a:r>
            <a:r>
              <a:rPr lang="en-US" sz="2800" dirty="0"/>
              <a:t>spends</a:t>
            </a:r>
            <a:r>
              <a:rPr lang="ja-JP" altLang="en-US" sz="2800" dirty="0">
                <a:latin typeface="Arial"/>
              </a:rPr>
              <a:t>”</a:t>
            </a:r>
            <a:r>
              <a:rPr lang="en-US" sz="2800" dirty="0"/>
              <a:t> a </a:t>
            </a:r>
            <a:r>
              <a:rPr lang="en-US" sz="2800" dirty="0" err="1"/>
              <a:t>bitcoin</a:t>
            </a:r>
            <a:r>
              <a:rPr lang="en-US" sz="2800" dirty="0"/>
              <a:t> and includes the commitment</a:t>
            </a:r>
          </a:p>
          <a:p>
            <a:r>
              <a:rPr lang="en-US" sz="2800" dirty="0"/>
              <a:t>Spending a </a:t>
            </a:r>
            <a:r>
              <a:rPr lang="en-US" sz="2800" dirty="0" err="1"/>
              <a:t>zerocoin</a:t>
            </a:r>
            <a:r>
              <a:rPr lang="en-US" sz="2800" dirty="0"/>
              <a:t> gives the recipient a </a:t>
            </a:r>
            <a:r>
              <a:rPr lang="en-US" sz="2800" dirty="0" err="1"/>
              <a:t>bitcoin</a:t>
            </a:r>
            <a:endParaRPr lang="en-US" sz="2800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99" y="4763987"/>
            <a:ext cx="5107781" cy="129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06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/>
              <a:t>Zerocoins: ...and where do they go?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ja-JP" altLang="en-US" sz="2800" dirty="0">
                <a:latin typeface="Arial"/>
              </a:rPr>
              <a:t>“</a:t>
            </a:r>
            <a:r>
              <a:rPr lang="en-US" sz="2800" dirty="0"/>
              <a:t>spent</a:t>
            </a:r>
            <a:r>
              <a:rPr lang="ja-JP" altLang="en-US" sz="2800" dirty="0">
                <a:latin typeface="Arial"/>
              </a:rPr>
              <a:t>”</a:t>
            </a:r>
            <a:r>
              <a:rPr lang="en-US" sz="2800" dirty="0"/>
              <a:t> </a:t>
            </a:r>
            <a:r>
              <a:rPr lang="en-US" sz="2800" dirty="0" err="1"/>
              <a:t>bitcoins</a:t>
            </a:r>
            <a:r>
              <a:rPr lang="en-US" sz="2800" dirty="0"/>
              <a:t> end up escrowed</a:t>
            </a:r>
          </a:p>
          <a:p>
            <a:r>
              <a:rPr lang="en-US" sz="2800" dirty="0"/>
              <a:t>To spend a </a:t>
            </a:r>
            <a:r>
              <a:rPr lang="en-US" sz="2800" dirty="0" err="1"/>
              <a:t>zerocoin</a:t>
            </a:r>
            <a:endParaRPr lang="en-US" sz="2800" dirty="0"/>
          </a:p>
          <a:p>
            <a:pPr marL="769718" lvl="1" indent="-457200"/>
            <a:r>
              <a:rPr lang="en-US" dirty="0"/>
              <a:t>You reveal the serial number </a:t>
            </a:r>
          </a:p>
          <a:p>
            <a:pPr marL="769718" lvl="1" indent="-457200"/>
            <a:r>
              <a:rPr lang="en-US" dirty="0"/>
              <a:t>Prove it is from </a:t>
            </a:r>
            <a:r>
              <a:rPr lang="en-US" u="sng" dirty="0"/>
              <a:t>some </a:t>
            </a:r>
            <a:r>
              <a:rPr lang="en-US" dirty="0" err="1"/>
              <a:t>zerocoin</a:t>
            </a:r>
            <a:r>
              <a:rPr lang="en-US" dirty="0"/>
              <a:t> in the block chain</a:t>
            </a:r>
          </a:p>
          <a:p>
            <a:pPr marL="769718" lvl="1" indent="-457200"/>
            <a:r>
              <a:rPr lang="en-US" dirty="0"/>
              <a:t>Put the spent serial number in the block chain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99" y="4468277"/>
            <a:ext cx="5107781" cy="129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410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Zero-knowledge proofs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lnSpcReduction="10000"/>
          </a:bodyPr>
          <a:lstStyle/>
          <a:p>
            <a:r>
              <a:rPr lang="en-US" dirty="0"/>
              <a:t>Zero-knowledge [</a:t>
            </a:r>
            <a:r>
              <a:rPr lang="en-US" dirty="0" err="1"/>
              <a:t>Goldwasser</a:t>
            </a:r>
            <a:r>
              <a:rPr lang="en-US" dirty="0"/>
              <a:t>, </a:t>
            </a:r>
            <a:r>
              <a:rPr lang="en-US" dirty="0" err="1"/>
              <a:t>Micali</a:t>
            </a:r>
            <a:r>
              <a:rPr lang="en-US" dirty="0"/>
              <a:t> 1980s, and beyond]</a:t>
            </a:r>
          </a:p>
          <a:p>
            <a:r>
              <a:rPr lang="en-US" dirty="0"/>
              <a:t>Prove knowledge of a witness satisfying a statement</a:t>
            </a:r>
          </a:p>
          <a:p>
            <a:r>
              <a:rPr lang="en-US" dirty="0"/>
              <a:t>Specific variant: non-interactive proof of knowledge</a:t>
            </a:r>
          </a:p>
          <a:p>
            <a:r>
              <a:rPr lang="en-US" dirty="0"/>
              <a:t>Here we prove we know: </a:t>
            </a:r>
          </a:p>
          <a:p>
            <a:pPr marL="598268" lvl="1">
              <a:buSzPct val="99000"/>
              <a:buFontTx/>
              <a:buAutoNum type="arabicPeriod"/>
            </a:pPr>
            <a:r>
              <a:rPr lang="en-US" dirty="0"/>
              <a:t>The serial number of a </a:t>
            </a:r>
            <a:r>
              <a:rPr lang="en-US" dirty="0" err="1"/>
              <a:t>zerocoin</a:t>
            </a:r>
            <a:endParaRPr lang="en-US" dirty="0"/>
          </a:p>
          <a:p>
            <a:pPr marL="598268" lvl="1">
              <a:buSzPct val="99000"/>
              <a:buFontTx/>
              <a:buAutoNum type="arabicPeriod"/>
            </a:pPr>
            <a:r>
              <a:rPr lang="en-US" dirty="0"/>
              <a:t>That the coin is in the block chain</a:t>
            </a:r>
          </a:p>
        </p:txBody>
      </p:sp>
    </p:spTree>
    <p:extLst>
      <p:ext uri="{BB962C8B-B14F-4D97-AF65-F5344CB8AC3E}">
        <p14:creationId xmlns:p14="http://schemas.microsoft.com/office/powerpoint/2010/main" val="29861839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Zero-knowledge proof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3641" y="2098477"/>
            <a:ext cx="8036719" cy="4018359"/>
          </a:xfrm>
          <a:ln/>
        </p:spPr>
        <p:txBody>
          <a:bodyPr/>
          <a:lstStyle/>
          <a:p>
            <a:r>
              <a:rPr lang="en-US" dirty="0"/>
              <a:t>Inefficient approach</a:t>
            </a:r>
          </a:p>
          <a:p>
            <a:pPr marL="769718" lvl="1" indent="-457200"/>
            <a:r>
              <a:rPr lang="en-US" dirty="0"/>
              <a:t>Identify all valid </a:t>
            </a:r>
            <a:r>
              <a:rPr lang="en-US" dirty="0" err="1"/>
              <a:t>zerocoins</a:t>
            </a:r>
            <a:r>
              <a:rPr lang="en-US" dirty="0"/>
              <a:t> in the block chain</a:t>
            </a:r>
            <a:br>
              <a:rPr lang="en-US" dirty="0"/>
            </a:br>
            <a:r>
              <a:rPr lang="en-US" dirty="0"/>
              <a:t>(call them                )</a:t>
            </a:r>
          </a:p>
          <a:p>
            <a:pPr marL="769718" lvl="1" indent="-457200"/>
            <a:r>
              <a:rPr lang="en-US" dirty="0"/>
              <a:t>Prove that S is the serial number of a coin C and</a:t>
            </a:r>
            <a:br>
              <a:rPr lang="en-US" dirty="0"/>
            </a:br>
            <a:endParaRPr lang="en-US" baseline="-6000" dirty="0"/>
          </a:p>
          <a:p>
            <a:pPr marL="769718" lvl="1" indent="-457200"/>
            <a:r>
              <a:rPr lang="en-US" dirty="0"/>
              <a:t>This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OR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proof is O(N)</a:t>
            </a:r>
          </a:p>
          <a:p>
            <a:pPr marL="369668" indent="-457200"/>
            <a:r>
              <a:rPr lang="en-US" dirty="0" err="1"/>
              <a:t>Zerocoin</a:t>
            </a:r>
            <a:r>
              <a:rPr lang="en-US" dirty="0"/>
              <a:t> uses cryptographic accumulators </a:t>
            </a:r>
          </a:p>
          <a:p>
            <a:pPr marL="769718" lvl="1" indent="-457200"/>
            <a:r>
              <a:rPr lang="en-US" dirty="0" err="1"/>
              <a:t>Sublinear</a:t>
            </a:r>
            <a:endParaRPr lang="en-US" dirty="0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069" y="3256058"/>
            <a:ext cx="129480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81" y="4161234"/>
            <a:ext cx="3679031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165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Zerocoin protocol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fontScale="92500"/>
          </a:bodyPr>
          <a:lstStyle/>
          <a:p>
            <a:pPr>
              <a:buFontTx/>
              <a:buBlip>
                <a:blip r:embed="rId3"/>
              </a:buBlip>
            </a:pPr>
            <a:r>
              <a:rPr lang="en-US"/>
              <a:t>Generate a commitment to a random serial number </a:t>
            </a:r>
            <a:r>
              <a:rPr lang="en-US" i="1"/>
              <a:t>S</a:t>
            </a:r>
            <a:r>
              <a:rPr lang="en-US"/>
              <a:t>: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>
              <a:buFontTx/>
              <a:buBlip>
                <a:blip r:embed="rId3"/>
              </a:buBlip>
            </a:pPr>
            <a:r>
              <a:rPr lang="en-US"/>
              <a:t>(Store serial number </a:t>
            </a:r>
            <a:r>
              <a:rPr lang="en-US" i="1"/>
              <a:t>S</a:t>
            </a:r>
            <a:r>
              <a:rPr lang="en-US"/>
              <a:t> and randomness </a:t>
            </a:r>
            <a:r>
              <a:rPr lang="en-US" i="1"/>
              <a:t>r</a:t>
            </a:r>
            <a:r>
              <a:rPr lang="en-US"/>
              <a:t>)</a:t>
            </a:r>
          </a:p>
          <a:p>
            <a:pPr>
              <a:buFontTx/>
              <a:buBlip>
                <a:blip r:embed="rId3"/>
              </a:buBlip>
            </a:pPr>
            <a:r>
              <a:rPr lang="en-US"/>
              <a:t>Accumulate all valid coins, compute witness w</a:t>
            </a:r>
            <a:r>
              <a:rPr lang="en-US" baseline="-6000"/>
              <a:t>i</a:t>
            </a:r>
          </a:p>
          <a:p>
            <a:pPr>
              <a:buFontTx/>
              <a:buBlip>
                <a:blip r:embed="rId3"/>
              </a:buBlip>
            </a:pPr>
            <a:r>
              <a:rPr lang="en-US"/>
              <a:t>Reveal </a:t>
            </a:r>
            <a:r>
              <a:rPr lang="en-US" i="1"/>
              <a:t>S</a:t>
            </a:r>
            <a:r>
              <a:rPr lang="en-US"/>
              <a:t> and prove knowledge of witness to commitment accumulation and its randomness </a:t>
            </a:r>
            <a:r>
              <a:rPr lang="en-US" i="1"/>
              <a:t>r</a:t>
            </a:r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5786438" y="2915543"/>
            <a:ext cx="2768203" cy="45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1687"/>
              </a:spcBef>
            </a:pPr>
            <a:r>
              <a:rPr lang="en-US" sz="2500">
                <a:solidFill>
                  <a:srgbClr val="6699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0"/>
                <a:cs typeface="Helvetica Neue Light" charset="0"/>
              </a:rPr>
              <a:t>where        is prime</a:t>
            </a:r>
          </a:p>
        </p:txBody>
      </p:sp>
      <p:pic>
        <p:nvPicPr>
          <p:cNvPr id="51204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87" y="2856384"/>
            <a:ext cx="580430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2777133"/>
            <a:ext cx="773535" cy="75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8" name="Group 8"/>
          <p:cNvGrpSpPr>
            <a:grpSpLocks/>
          </p:cNvGrpSpPr>
          <p:nvPr/>
        </p:nvGrpSpPr>
        <p:grpSpPr bwMode="auto">
          <a:xfrm>
            <a:off x="517922" y="2777133"/>
            <a:ext cx="4538514" cy="750094"/>
            <a:chOff x="0" y="0"/>
            <a:chExt cx="4066" cy="672"/>
          </a:xfrm>
        </p:grpSpPr>
        <p:pic>
          <p:nvPicPr>
            <p:cNvPr id="51206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93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7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" y="72"/>
              <a:ext cx="3242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7336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44913B7-9F1A-40B2-B6F7-33B77EB8C36A}"/>
              </a:ext>
            </a:extLst>
          </p:cNvPr>
          <p:cNvSpPr>
            <a:spLocks/>
          </p:cNvSpPr>
          <p:nvPr/>
        </p:nvSpPr>
        <p:spPr bwMode="auto">
          <a:xfrm>
            <a:off x="250031" y="1330523"/>
            <a:ext cx="8643938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Zerocoins are just numbers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Each is a digital commitment to a random serial number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Anyone can make one!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E6AD2EA5-1DA5-404D-8412-2331397B6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031" y="178594"/>
            <a:ext cx="8643938" cy="1035844"/>
          </a:xfrm>
          <a:ln/>
        </p:spPr>
        <p:txBody>
          <a:bodyPr/>
          <a:lstStyle/>
          <a:p>
            <a:r>
              <a:rPr lang="en-US" altLang="en-US"/>
              <a:t>Making Zerocoin</a:t>
            </a:r>
          </a:p>
        </p:txBody>
      </p:sp>
      <p:grpSp>
        <p:nvGrpSpPr>
          <p:cNvPr id="66566" name="Group 6">
            <a:extLst>
              <a:ext uri="{FF2B5EF4-FFF2-40B4-BE49-F238E27FC236}">
                <a16:creationId xmlns:a16="http://schemas.microsoft.com/office/drawing/2014/main" id="{76F3E5A5-0D03-4C1D-A47A-2F31BF78E20B}"/>
              </a:ext>
            </a:extLst>
          </p:cNvPr>
          <p:cNvGrpSpPr>
            <a:grpSpLocks/>
          </p:cNvGrpSpPr>
          <p:nvPr/>
        </p:nvGrpSpPr>
        <p:grpSpPr bwMode="auto">
          <a:xfrm>
            <a:off x="4944814" y="3353098"/>
            <a:ext cx="3403327" cy="3362028"/>
            <a:chOff x="24" y="20"/>
            <a:chExt cx="3049" cy="3012"/>
          </a:xfrm>
        </p:grpSpPr>
        <p:pic>
          <p:nvPicPr>
            <p:cNvPr id="66563" name="Picture 3">
              <a:extLst>
                <a:ext uri="{FF2B5EF4-FFF2-40B4-BE49-F238E27FC236}">
                  <a16:creationId xmlns:a16="http://schemas.microsoft.com/office/drawing/2014/main" id="{1E17DBC3-1241-4B6B-816B-02441735E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" y="672"/>
              <a:ext cx="2360" cy="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64" name="Rectangle 4">
              <a:extLst>
                <a:ext uri="{FF2B5EF4-FFF2-40B4-BE49-F238E27FC236}">
                  <a16:creationId xmlns:a16="http://schemas.microsoft.com/office/drawing/2014/main" id="{167C83FA-4C1A-475A-8C08-727B8E759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" y="20"/>
              <a:ext cx="304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2953">
                  <a:cs typeface="Gill Sans Light" charset="0"/>
                </a:rPr>
                <a:t>823848273471012983</a:t>
              </a:r>
            </a:p>
          </p:txBody>
        </p:sp>
        <p:sp>
          <p:nvSpPr>
            <p:cNvPr id="66565" name="Line 5">
              <a:extLst>
                <a:ext uri="{FF2B5EF4-FFF2-40B4-BE49-F238E27FC236}">
                  <a16:creationId xmlns:a16="http://schemas.microsoft.com/office/drawing/2014/main" id="{D69D0890-A781-4232-AF62-D202E4BDB84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545" y="480"/>
              <a:ext cx="0" cy="1341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266"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CD65598-E025-4CFD-B8F5-9859ED44ACF5}"/>
              </a:ext>
            </a:extLst>
          </p:cNvPr>
          <p:cNvSpPr>
            <a:spLocks/>
          </p:cNvSpPr>
          <p:nvPr/>
        </p:nvSpPr>
        <p:spPr bwMode="auto">
          <a:xfrm>
            <a:off x="250031" y="1330523"/>
            <a:ext cx="8643938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Zerocoins are just numbers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They have value once you put them on the block chain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This costs </a:t>
            </a:r>
            <a:r>
              <a:rPr lang="en-US" altLang="en-US" sz="2672" i="1">
                <a:cs typeface="Gill Sans Light" charset="0"/>
              </a:rPr>
              <a:t>e.g.,</a:t>
            </a:r>
            <a:r>
              <a:rPr lang="en-US" altLang="en-US" sz="2672">
                <a:cs typeface="Gill Sans Light" charset="0"/>
              </a:rPr>
              <a:t> 1 bitcoin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366835F7-8FD7-43BC-B2A2-2A744E24E5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031" y="178594"/>
            <a:ext cx="8643938" cy="1035844"/>
          </a:xfrm>
          <a:ln/>
        </p:spPr>
        <p:txBody>
          <a:bodyPr/>
          <a:lstStyle/>
          <a:p>
            <a:r>
              <a:rPr lang="en-US" altLang="en-US"/>
              <a:t>Making Zerocoin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C20BD10F-D2B9-4ABF-866D-47531D391902}"/>
              </a:ext>
            </a:extLst>
          </p:cNvPr>
          <p:cNvSpPr>
            <a:spLocks/>
          </p:cNvSpPr>
          <p:nvPr/>
        </p:nvSpPr>
        <p:spPr bwMode="auto">
          <a:xfrm>
            <a:off x="562570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7588" name="Rectangle 4">
            <a:extLst>
              <a:ext uri="{FF2B5EF4-FFF2-40B4-BE49-F238E27FC236}">
                <a16:creationId xmlns:a16="http://schemas.microsoft.com/office/drawing/2014/main" id="{0DBE9A3A-DCE4-4429-A6AE-A76D6BCC31D9}"/>
              </a:ext>
            </a:extLst>
          </p:cNvPr>
          <p:cNvSpPr>
            <a:spLocks/>
          </p:cNvSpPr>
          <p:nvPr/>
        </p:nvSpPr>
        <p:spPr bwMode="auto">
          <a:xfrm>
            <a:off x="2268141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49AB6C87-EB53-4279-9EB7-D97B5649C970}"/>
              </a:ext>
            </a:extLst>
          </p:cNvPr>
          <p:cNvSpPr>
            <a:spLocks/>
          </p:cNvSpPr>
          <p:nvPr/>
        </p:nvSpPr>
        <p:spPr bwMode="auto">
          <a:xfrm>
            <a:off x="3982641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4D40A677-A6EF-4924-A423-0683FBB27E05}"/>
              </a:ext>
            </a:extLst>
          </p:cNvPr>
          <p:cNvSpPr>
            <a:spLocks/>
          </p:cNvSpPr>
          <p:nvPr/>
        </p:nvSpPr>
        <p:spPr bwMode="auto">
          <a:xfrm>
            <a:off x="5768578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4F20FEB3-A01F-4AAC-A46A-CDE525A9607C}"/>
              </a:ext>
            </a:extLst>
          </p:cNvPr>
          <p:cNvSpPr>
            <a:spLocks/>
          </p:cNvSpPr>
          <p:nvPr/>
        </p:nvSpPr>
        <p:spPr bwMode="auto">
          <a:xfrm>
            <a:off x="756131" y="3892330"/>
            <a:ext cx="63421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 b="1">
                <a:latin typeface="Gill Sans" charset="0"/>
                <a:cs typeface="Gill Sans" charset="0"/>
                <a:sym typeface="Gill Sans" charset="0"/>
              </a:rPr>
              <a:t>1.0,A-&gt;B</a:t>
            </a:r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3103C0C4-28E9-487A-AFEB-6A0A414DA317}"/>
              </a:ext>
            </a:extLst>
          </p:cNvPr>
          <p:cNvSpPr>
            <a:spLocks/>
          </p:cNvSpPr>
          <p:nvPr/>
        </p:nvSpPr>
        <p:spPr bwMode="auto">
          <a:xfrm>
            <a:off x="766573" y="4173615"/>
            <a:ext cx="59881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1.03,S-&gt;J</a:t>
            </a:r>
          </a:p>
        </p:txBody>
      </p:sp>
      <p:sp>
        <p:nvSpPr>
          <p:cNvPr id="67593" name="Rectangle 9">
            <a:extLst>
              <a:ext uri="{FF2B5EF4-FFF2-40B4-BE49-F238E27FC236}">
                <a16:creationId xmlns:a16="http://schemas.microsoft.com/office/drawing/2014/main" id="{0B06D357-A4F8-48AD-8A26-5C3334215C4E}"/>
              </a:ext>
            </a:extLst>
          </p:cNvPr>
          <p:cNvSpPr>
            <a:spLocks/>
          </p:cNvSpPr>
          <p:nvPr/>
        </p:nvSpPr>
        <p:spPr bwMode="auto">
          <a:xfrm>
            <a:off x="750249" y="4450435"/>
            <a:ext cx="60914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2.5,M-&gt;S</a:t>
            </a:r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0626BE83-25BA-4256-80F0-5B4E50D1847A}"/>
              </a:ext>
            </a:extLst>
          </p:cNvPr>
          <p:cNvSpPr>
            <a:spLocks/>
          </p:cNvSpPr>
          <p:nvPr/>
        </p:nvSpPr>
        <p:spPr bwMode="auto">
          <a:xfrm>
            <a:off x="1789923" y="4575451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7595" name="Rectangle 11">
            <a:extLst>
              <a:ext uri="{FF2B5EF4-FFF2-40B4-BE49-F238E27FC236}">
                <a16:creationId xmlns:a16="http://schemas.microsoft.com/office/drawing/2014/main" id="{F4A92F63-C2EA-43F3-B0A3-2373F403F40E}"/>
              </a:ext>
            </a:extLst>
          </p:cNvPr>
          <p:cNvSpPr>
            <a:spLocks/>
          </p:cNvSpPr>
          <p:nvPr/>
        </p:nvSpPr>
        <p:spPr bwMode="auto">
          <a:xfrm>
            <a:off x="2531565" y="3896794"/>
            <a:ext cx="541367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1.0,J-&gt;Z</a:t>
            </a:r>
          </a:p>
        </p:txBody>
      </p:sp>
      <p:sp>
        <p:nvSpPr>
          <p:cNvPr id="67596" name="Rectangle 12">
            <a:extLst>
              <a:ext uri="{FF2B5EF4-FFF2-40B4-BE49-F238E27FC236}">
                <a16:creationId xmlns:a16="http://schemas.microsoft.com/office/drawing/2014/main" id="{49B077CC-B512-419B-AB73-3A888A293E6C}"/>
              </a:ext>
            </a:extLst>
          </p:cNvPr>
          <p:cNvSpPr>
            <a:spLocks/>
          </p:cNvSpPr>
          <p:nvPr/>
        </p:nvSpPr>
        <p:spPr bwMode="auto">
          <a:xfrm>
            <a:off x="2465711" y="4173615"/>
            <a:ext cx="477695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1406" b="1">
                <a:latin typeface="Gill Sans" charset="0"/>
                <a:cs typeface="Gill Sans" charset="0"/>
                <a:sym typeface="Gill Sans" charset="0"/>
              </a:rPr>
              <a:t>1.0,     </a:t>
            </a:r>
          </a:p>
        </p:txBody>
      </p:sp>
      <p:sp>
        <p:nvSpPr>
          <p:cNvPr id="67597" name="Rectangle 13">
            <a:extLst>
              <a:ext uri="{FF2B5EF4-FFF2-40B4-BE49-F238E27FC236}">
                <a16:creationId xmlns:a16="http://schemas.microsoft.com/office/drawing/2014/main" id="{FCEF13BD-53AC-47B3-A942-98B58D45CB9F}"/>
              </a:ext>
            </a:extLst>
          </p:cNvPr>
          <p:cNvSpPr>
            <a:spLocks/>
          </p:cNvSpPr>
          <p:nvPr/>
        </p:nvSpPr>
        <p:spPr bwMode="auto">
          <a:xfrm>
            <a:off x="2541819" y="4450435"/>
            <a:ext cx="49853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.9B-&gt;D</a:t>
            </a:r>
          </a:p>
        </p:txBody>
      </p:sp>
      <p:sp>
        <p:nvSpPr>
          <p:cNvPr id="67598" name="Rectangle 14">
            <a:extLst>
              <a:ext uri="{FF2B5EF4-FFF2-40B4-BE49-F238E27FC236}">
                <a16:creationId xmlns:a16="http://schemas.microsoft.com/office/drawing/2014/main" id="{9625C967-6CD4-421D-ADA1-BC0B7C677E99}"/>
              </a:ext>
            </a:extLst>
          </p:cNvPr>
          <p:cNvSpPr>
            <a:spLocks/>
          </p:cNvSpPr>
          <p:nvPr/>
        </p:nvSpPr>
        <p:spPr bwMode="auto">
          <a:xfrm>
            <a:off x="2738145" y="4727255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7599" name="Rectangle 15">
            <a:extLst>
              <a:ext uri="{FF2B5EF4-FFF2-40B4-BE49-F238E27FC236}">
                <a16:creationId xmlns:a16="http://schemas.microsoft.com/office/drawing/2014/main" id="{AADD4687-EC61-4FAA-A132-8B46C03D27B0}"/>
              </a:ext>
            </a:extLst>
          </p:cNvPr>
          <p:cNvSpPr>
            <a:spLocks/>
          </p:cNvSpPr>
          <p:nvPr/>
        </p:nvSpPr>
        <p:spPr bwMode="auto">
          <a:xfrm>
            <a:off x="726988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1</a:t>
            </a:r>
          </a:p>
        </p:txBody>
      </p:sp>
      <p:sp>
        <p:nvSpPr>
          <p:cNvPr id="67600" name="Rectangle 16">
            <a:extLst>
              <a:ext uri="{FF2B5EF4-FFF2-40B4-BE49-F238E27FC236}">
                <a16:creationId xmlns:a16="http://schemas.microsoft.com/office/drawing/2014/main" id="{7F32C8B5-DCBE-4769-A7E8-925FE2C16B41}"/>
              </a:ext>
            </a:extLst>
          </p:cNvPr>
          <p:cNvSpPr>
            <a:spLocks/>
          </p:cNvSpPr>
          <p:nvPr/>
        </p:nvSpPr>
        <p:spPr bwMode="auto">
          <a:xfrm>
            <a:off x="2434233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2</a:t>
            </a:r>
          </a:p>
        </p:txBody>
      </p:sp>
      <p:sp>
        <p:nvSpPr>
          <p:cNvPr id="67601" name="Rectangle 17">
            <a:extLst>
              <a:ext uri="{FF2B5EF4-FFF2-40B4-BE49-F238E27FC236}">
                <a16:creationId xmlns:a16="http://schemas.microsoft.com/office/drawing/2014/main" id="{8A7AE8F9-3BC4-4D16-86D3-89A4A717EBAB}"/>
              </a:ext>
            </a:extLst>
          </p:cNvPr>
          <p:cNvSpPr>
            <a:spLocks/>
          </p:cNvSpPr>
          <p:nvPr/>
        </p:nvSpPr>
        <p:spPr bwMode="auto">
          <a:xfrm>
            <a:off x="4148733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3</a:t>
            </a:r>
          </a:p>
        </p:txBody>
      </p:sp>
      <p:sp>
        <p:nvSpPr>
          <p:cNvPr id="67602" name="Rectangle 18">
            <a:extLst>
              <a:ext uri="{FF2B5EF4-FFF2-40B4-BE49-F238E27FC236}">
                <a16:creationId xmlns:a16="http://schemas.microsoft.com/office/drawing/2014/main" id="{B8E12022-5EDA-47A6-BC2A-1DDEE7F5F79B}"/>
              </a:ext>
            </a:extLst>
          </p:cNvPr>
          <p:cNvSpPr>
            <a:spLocks/>
          </p:cNvSpPr>
          <p:nvPr/>
        </p:nvSpPr>
        <p:spPr bwMode="auto">
          <a:xfrm>
            <a:off x="5934670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4</a:t>
            </a:r>
          </a:p>
        </p:txBody>
      </p:sp>
      <p:sp>
        <p:nvSpPr>
          <p:cNvPr id="67603" name="Rectangle 19">
            <a:extLst>
              <a:ext uri="{FF2B5EF4-FFF2-40B4-BE49-F238E27FC236}">
                <a16:creationId xmlns:a16="http://schemas.microsoft.com/office/drawing/2014/main" id="{1B87B8A6-E0FF-47E2-AA68-2BDD8A3CC4E3}"/>
              </a:ext>
            </a:extLst>
          </p:cNvPr>
          <p:cNvSpPr>
            <a:spLocks/>
          </p:cNvSpPr>
          <p:nvPr/>
        </p:nvSpPr>
        <p:spPr bwMode="auto">
          <a:xfrm>
            <a:off x="4189028" y="3887865"/>
            <a:ext cx="59516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.23,C-&gt;E</a:t>
            </a:r>
          </a:p>
        </p:txBody>
      </p:sp>
      <p:sp>
        <p:nvSpPr>
          <p:cNvPr id="67604" name="Rectangle 20">
            <a:extLst>
              <a:ext uri="{FF2B5EF4-FFF2-40B4-BE49-F238E27FC236}">
                <a16:creationId xmlns:a16="http://schemas.microsoft.com/office/drawing/2014/main" id="{65CCAC75-4E39-45E6-A503-656E5240379F}"/>
              </a:ext>
            </a:extLst>
          </p:cNvPr>
          <p:cNvSpPr>
            <a:spLocks/>
          </p:cNvSpPr>
          <p:nvPr/>
        </p:nvSpPr>
        <p:spPr bwMode="auto">
          <a:xfrm>
            <a:off x="4227654" y="4164685"/>
            <a:ext cx="51456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1.2,E-&gt;J</a:t>
            </a:r>
          </a:p>
        </p:txBody>
      </p:sp>
      <p:sp>
        <p:nvSpPr>
          <p:cNvPr id="67605" name="Rectangle 21">
            <a:extLst>
              <a:ext uri="{FF2B5EF4-FFF2-40B4-BE49-F238E27FC236}">
                <a16:creationId xmlns:a16="http://schemas.microsoft.com/office/drawing/2014/main" id="{9C8BC94B-AB0A-4BE5-9292-A50BAC65A3B7}"/>
              </a:ext>
            </a:extLst>
          </p:cNvPr>
          <p:cNvSpPr>
            <a:spLocks/>
          </p:cNvSpPr>
          <p:nvPr/>
        </p:nvSpPr>
        <p:spPr bwMode="auto">
          <a:xfrm>
            <a:off x="4239076" y="4441505"/>
            <a:ext cx="47609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.2,M-&gt;J</a:t>
            </a:r>
          </a:p>
        </p:txBody>
      </p:sp>
      <p:sp>
        <p:nvSpPr>
          <p:cNvPr id="67606" name="Rectangle 22">
            <a:extLst>
              <a:ext uri="{FF2B5EF4-FFF2-40B4-BE49-F238E27FC236}">
                <a16:creationId xmlns:a16="http://schemas.microsoft.com/office/drawing/2014/main" id="{E444EC8C-9143-41C7-877D-13C110489BB2}"/>
              </a:ext>
            </a:extLst>
          </p:cNvPr>
          <p:cNvSpPr>
            <a:spLocks/>
          </p:cNvSpPr>
          <p:nvPr/>
        </p:nvSpPr>
        <p:spPr bwMode="auto">
          <a:xfrm>
            <a:off x="4425856" y="4718326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7607" name="Rectangle 23">
            <a:extLst>
              <a:ext uri="{FF2B5EF4-FFF2-40B4-BE49-F238E27FC236}">
                <a16:creationId xmlns:a16="http://schemas.microsoft.com/office/drawing/2014/main" id="{B760CFE1-8A1A-4D0C-87CD-C776D7B01BFF}"/>
              </a:ext>
            </a:extLst>
          </p:cNvPr>
          <p:cNvSpPr>
            <a:spLocks/>
          </p:cNvSpPr>
          <p:nvPr/>
        </p:nvSpPr>
        <p:spPr bwMode="auto">
          <a:xfrm>
            <a:off x="2567890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7608" name="Rectangle 24">
            <a:extLst>
              <a:ext uri="{FF2B5EF4-FFF2-40B4-BE49-F238E27FC236}">
                <a16:creationId xmlns:a16="http://schemas.microsoft.com/office/drawing/2014/main" id="{0280869D-030D-4487-9459-A53CDB4AF7AC}"/>
              </a:ext>
            </a:extLst>
          </p:cNvPr>
          <p:cNvSpPr>
            <a:spLocks/>
          </p:cNvSpPr>
          <p:nvPr/>
        </p:nvSpPr>
        <p:spPr bwMode="auto">
          <a:xfrm>
            <a:off x="4232719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7609" name="Rectangle 25">
            <a:extLst>
              <a:ext uri="{FF2B5EF4-FFF2-40B4-BE49-F238E27FC236}">
                <a16:creationId xmlns:a16="http://schemas.microsoft.com/office/drawing/2014/main" id="{4067CD03-86B8-43A6-A353-5705F9B2CA47}"/>
              </a:ext>
            </a:extLst>
          </p:cNvPr>
          <p:cNvSpPr>
            <a:spLocks/>
          </p:cNvSpPr>
          <p:nvPr/>
        </p:nvSpPr>
        <p:spPr bwMode="auto">
          <a:xfrm>
            <a:off x="6072235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7610" name="Rectangle 26">
            <a:extLst>
              <a:ext uri="{FF2B5EF4-FFF2-40B4-BE49-F238E27FC236}">
                <a16:creationId xmlns:a16="http://schemas.microsoft.com/office/drawing/2014/main" id="{54681D2C-4CA1-4CF9-BB3A-3BB82AAD32D9}"/>
              </a:ext>
            </a:extLst>
          </p:cNvPr>
          <p:cNvSpPr>
            <a:spLocks/>
          </p:cNvSpPr>
          <p:nvPr/>
        </p:nvSpPr>
        <p:spPr bwMode="auto">
          <a:xfrm>
            <a:off x="6034610" y="3905724"/>
            <a:ext cx="55624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.23,E-&gt;F</a:t>
            </a:r>
          </a:p>
        </p:txBody>
      </p:sp>
      <p:sp>
        <p:nvSpPr>
          <p:cNvPr id="67611" name="Rectangle 27">
            <a:extLst>
              <a:ext uri="{FF2B5EF4-FFF2-40B4-BE49-F238E27FC236}">
                <a16:creationId xmlns:a16="http://schemas.microsoft.com/office/drawing/2014/main" id="{68673A58-699D-4167-ACE2-D6513E7E94C7}"/>
              </a:ext>
            </a:extLst>
          </p:cNvPr>
          <p:cNvSpPr>
            <a:spLocks/>
          </p:cNvSpPr>
          <p:nvPr/>
        </p:nvSpPr>
        <p:spPr bwMode="auto">
          <a:xfrm>
            <a:off x="6048064" y="4182544"/>
            <a:ext cx="53380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.9,M-&gt;B</a:t>
            </a:r>
          </a:p>
        </p:txBody>
      </p:sp>
      <p:sp>
        <p:nvSpPr>
          <p:cNvPr id="67612" name="Rectangle 28">
            <a:extLst>
              <a:ext uri="{FF2B5EF4-FFF2-40B4-BE49-F238E27FC236}">
                <a16:creationId xmlns:a16="http://schemas.microsoft.com/office/drawing/2014/main" id="{46399172-2B8D-4926-88EE-087B24763E13}"/>
              </a:ext>
            </a:extLst>
          </p:cNvPr>
          <p:cNvSpPr>
            <a:spLocks/>
          </p:cNvSpPr>
          <p:nvPr/>
        </p:nvSpPr>
        <p:spPr bwMode="auto">
          <a:xfrm>
            <a:off x="6256441" y="4736185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pic>
        <p:nvPicPr>
          <p:cNvPr id="67613" name="Picture 29">
            <a:extLst>
              <a:ext uri="{FF2B5EF4-FFF2-40B4-BE49-F238E27FC236}">
                <a16:creationId xmlns:a16="http://schemas.microsoft.com/office/drawing/2014/main" id="{020081ED-6C3F-4CA3-8AAC-636F2EE9DD8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17" y="3991570"/>
            <a:ext cx="84832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14" name="Rectangle 30">
            <a:extLst>
              <a:ext uri="{FF2B5EF4-FFF2-40B4-BE49-F238E27FC236}">
                <a16:creationId xmlns:a16="http://schemas.microsoft.com/office/drawing/2014/main" id="{8149D8CC-DB6F-40CF-BEF0-767618D10534}"/>
              </a:ext>
            </a:extLst>
          </p:cNvPr>
          <p:cNvSpPr>
            <a:spLocks/>
          </p:cNvSpPr>
          <p:nvPr/>
        </p:nvSpPr>
        <p:spPr bwMode="auto">
          <a:xfrm>
            <a:off x="6093833" y="4450435"/>
            <a:ext cx="47128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1.0-&gt;Z</a:t>
            </a:r>
          </a:p>
        </p:txBody>
      </p:sp>
      <p:pic>
        <p:nvPicPr>
          <p:cNvPr id="67615" name="Picture 31">
            <a:extLst>
              <a:ext uri="{FF2B5EF4-FFF2-40B4-BE49-F238E27FC236}">
                <a16:creationId xmlns:a16="http://schemas.microsoft.com/office/drawing/2014/main" id="{C3DBCB94-A89E-47B4-B5D5-C48476B2A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937992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616" name="Rectangle 32">
            <a:extLst>
              <a:ext uri="{FF2B5EF4-FFF2-40B4-BE49-F238E27FC236}">
                <a16:creationId xmlns:a16="http://schemas.microsoft.com/office/drawing/2014/main" id="{FEE1AB85-D834-4186-81DB-05356480670B}"/>
              </a:ext>
            </a:extLst>
          </p:cNvPr>
          <p:cNvSpPr>
            <a:spLocks/>
          </p:cNvSpPr>
          <p:nvPr/>
        </p:nvSpPr>
        <p:spPr bwMode="auto">
          <a:xfrm rot="1443692">
            <a:off x="1579503" y="4201087"/>
            <a:ext cx="631648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687">
                <a:cs typeface="Gill Sans Light" charset="0"/>
              </a:rPr>
              <a:t>bitcoins</a:t>
            </a:r>
          </a:p>
        </p:txBody>
      </p:sp>
      <p:sp>
        <p:nvSpPr>
          <p:cNvPr id="67617" name="Rectangle 33">
            <a:extLst>
              <a:ext uri="{FF2B5EF4-FFF2-40B4-BE49-F238E27FC236}">
                <a16:creationId xmlns:a16="http://schemas.microsoft.com/office/drawing/2014/main" id="{052248C1-5080-4ADA-8137-65DDF8CA48E5}"/>
              </a:ext>
            </a:extLst>
          </p:cNvPr>
          <p:cNvSpPr>
            <a:spLocks/>
          </p:cNvSpPr>
          <p:nvPr/>
        </p:nvSpPr>
        <p:spPr bwMode="auto">
          <a:xfrm>
            <a:off x="7545586" y="375939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7618" name="Rectangle 34">
            <a:extLst>
              <a:ext uri="{FF2B5EF4-FFF2-40B4-BE49-F238E27FC236}">
                <a16:creationId xmlns:a16="http://schemas.microsoft.com/office/drawing/2014/main" id="{86A104CE-AFC5-4FBC-9B54-606AA2790E09}"/>
              </a:ext>
            </a:extLst>
          </p:cNvPr>
          <p:cNvSpPr>
            <a:spLocks/>
          </p:cNvSpPr>
          <p:nvPr/>
        </p:nvSpPr>
        <p:spPr bwMode="auto">
          <a:xfrm>
            <a:off x="7711678" y="533679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5</a:t>
            </a:r>
          </a:p>
        </p:txBody>
      </p:sp>
      <p:sp>
        <p:nvSpPr>
          <p:cNvPr id="67619" name="Rectangle 35">
            <a:extLst>
              <a:ext uri="{FF2B5EF4-FFF2-40B4-BE49-F238E27FC236}">
                <a16:creationId xmlns:a16="http://schemas.microsoft.com/office/drawing/2014/main" id="{E75D07CD-C90C-49C1-8632-B414A4575CF6}"/>
              </a:ext>
            </a:extLst>
          </p:cNvPr>
          <p:cNvSpPr>
            <a:spLocks/>
          </p:cNvSpPr>
          <p:nvPr/>
        </p:nvSpPr>
        <p:spPr bwMode="auto">
          <a:xfrm>
            <a:off x="7849243" y="495049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7620" name="Rectangle 36">
            <a:extLst>
              <a:ext uri="{FF2B5EF4-FFF2-40B4-BE49-F238E27FC236}">
                <a16:creationId xmlns:a16="http://schemas.microsoft.com/office/drawing/2014/main" id="{A057C7B9-1812-4F11-BE42-737551009F01}"/>
              </a:ext>
            </a:extLst>
          </p:cNvPr>
          <p:cNvSpPr>
            <a:spLocks/>
          </p:cNvSpPr>
          <p:nvPr/>
        </p:nvSpPr>
        <p:spPr bwMode="auto">
          <a:xfrm>
            <a:off x="7812176" y="3887865"/>
            <a:ext cx="55624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.23,E-&gt;F</a:t>
            </a:r>
          </a:p>
        </p:txBody>
      </p:sp>
      <p:sp>
        <p:nvSpPr>
          <p:cNvPr id="67621" name="Rectangle 37">
            <a:extLst>
              <a:ext uri="{FF2B5EF4-FFF2-40B4-BE49-F238E27FC236}">
                <a16:creationId xmlns:a16="http://schemas.microsoft.com/office/drawing/2014/main" id="{421401F9-EB6A-4593-99DA-EFB24C5BCBF1}"/>
              </a:ext>
            </a:extLst>
          </p:cNvPr>
          <p:cNvSpPr>
            <a:spLocks/>
          </p:cNvSpPr>
          <p:nvPr/>
        </p:nvSpPr>
        <p:spPr bwMode="auto">
          <a:xfrm>
            <a:off x="7822280" y="4164685"/>
            <a:ext cx="53380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.9,M-&gt;B</a:t>
            </a:r>
          </a:p>
        </p:txBody>
      </p:sp>
      <p:sp>
        <p:nvSpPr>
          <p:cNvPr id="67622" name="Rectangle 38">
            <a:extLst>
              <a:ext uri="{FF2B5EF4-FFF2-40B4-BE49-F238E27FC236}">
                <a16:creationId xmlns:a16="http://schemas.microsoft.com/office/drawing/2014/main" id="{4901E092-551B-48E5-A9F3-74AAE9855539}"/>
              </a:ext>
            </a:extLst>
          </p:cNvPr>
          <p:cNvSpPr>
            <a:spLocks/>
          </p:cNvSpPr>
          <p:nvPr/>
        </p:nvSpPr>
        <p:spPr bwMode="auto">
          <a:xfrm>
            <a:off x="8033449" y="4718326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7623" name="Rectangle 39">
            <a:extLst>
              <a:ext uri="{FF2B5EF4-FFF2-40B4-BE49-F238E27FC236}">
                <a16:creationId xmlns:a16="http://schemas.microsoft.com/office/drawing/2014/main" id="{E4898CE2-F6D8-4D11-BB3F-44D64CA83660}"/>
              </a:ext>
            </a:extLst>
          </p:cNvPr>
          <p:cNvSpPr>
            <a:spLocks/>
          </p:cNvSpPr>
          <p:nvPr/>
        </p:nvSpPr>
        <p:spPr bwMode="auto">
          <a:xfrm>
            <a:off x="7875305" y="4432576"/>
            <a:ext cx="47128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1.0-&gt;Z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E-Cash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3641" y="1946672"/>
            <a:ext cx="5464969" cy="4339828"/>
          </a:xfrm>
          <a:ln/>
        </p:spPr>
        <p:txBody>
          <a:bodyPr/>
          <a:lstStyle/>
          <a:p>
            <a:r>
              <a:rPr lang="en-US" dirty="0"/>
              <a:t>Secure (hopefully)</a:t>
            </a:r>
          </a:p>
          <a:p>
            <a:pPr lvl="1"/>
            <a:r>
              <a:rPr lang="en-US" dirty="0"/>
              <a:t>Single use</a:t>
            </a:r>
          </a:p>
          <a:p>
            <a:pPr lvl="1"/>
            <a:r>
              <a:rPr lang="en-US" dirty="0"/>
              <a:t>Reliable </a:t>
            </a:r>
          </a:p>
          <a:p>
            <a:r>
              <a:rPr lang="en-US" dirty="0"/>
              <a:t>Low inflation</a:t>
            </a:r>
          </a:p>
          <a:p>
            <a:r>
              <a:rPr lang="en-US" dirty="0"/>
              <a:t>Privacy-preserving</a:t>
            </a:r>
          </a:p>
          <a:p>
            <a:endParaRPr lang="en-US" dirty="0"/>
          </a:p>
        </p:txBody>
      </p:sp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6053212" y="1356197"/>
            <a:ext cx="2518172" cy="4964906"/>
            <a:chOff x="0" y="0"/>
            <a:chExt cx="2256" cy="4448"/>
          </a:xfrm>
        </p:grpSpPr>
        <p:pic>
          <p:nvPicPr>
            <p:cNvPr id="18435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28" y="128"/>
              <a:ext cx="2000" cy="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6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56" cy="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438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12" y="1356197"/>
            <a:ext cx="2518172" cy="496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599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4561EFAA-55EF-42A1-995C-6139920C6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031" y="178594"/>
            <a:ext cx="8643938" cy="1035844"/>
          </a:xfrm>
          <a:ln/>
        </p:spPr>
        <p:txBody>
          <a:bodyPr/>
          <a:lstStyle/>
          <a:p>
            <a:r>
              <a:rPr lang="en-US" altLang="en-US"/>
              <a:t>Spending Zerocoin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F3BABB3C-F7D1-4E37-823F-066DD20A07CA}"/>
              </a:ext>
            </a:extLst>
          </p:cNvPr>
          <p:cNvSpPr>
            <a:spLocks/>
          </p:cNvSpPr>
          <p:nvPr/>
        </p:nvSpPr>
        <p:spPr bwMode="auto">
          <a:xfrm>
            <a:off x="562570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798639F-0475-478A-8CFF-67FFADA026EC}"/>
              </a:ext>
            </a:extLst>
          </p:cNvPr>
          <p:cNvSpPr>
            <a:spLocks/>
          </p:cNvSpPr>
          <p:nvPr/>
        </p:nvSpPr>
        <p:spPr bwMode="auto">
          <a:xfrm>
            <a:off x="2268141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3CBA375B-A07C-4FC8-8D47-C02749479D79}"/>
              </a:ext>
            </a:extLst>
          </p:cNvPr>
          <p:cNvSpPr>
            <a:spLocks/>
          </p:cNvSpPr>
          <p:nvPr/>
        </p:nvSpPr>
        <p:spPr bwMode="auto">
          <a:xfrm>
            <a:off x="3982641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B347F675-B852-4714-9BD6-990ABD838D65}"/>
              </a:ext>
            </a:extLst>
          </p:cNvPr>
          <p:cNvSpPr>
            <a:spLocks/>
          </p:cNvSpPr>
          <p:nvPr/>
        </p:nvSpPr>
        <p:spPr bwMode="auto">
          <a:xfrm>
            <a:off x="5768578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8A305EAC-41B3-483E-9AF0-B4F9058A1537}"/>
              </a:ext>
            </a:extLst>
          </p:cNvPr>
          <p:cNvSpPr>
            <a:spLocks/>
          </p:cNvSpPr>
          <p:nvPr/>
        </p:nvSpPr>
        <p:spPr bwMode="auto">
          <a:xfrm>
            <a:off x="756131" y="3892330"/>
            <a:ext cx="63421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 b="1">
                <a:latin typeface="Gill Sans" charset="0"/>
                <a:cs typeface="Gill Sans" charset="0"/>
                <a:sym typeface="Gill Sans" charset="0"/>
              </a:rPr>
              <a:t>1.0,A-&gt;B</a:t>
            </a:r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id="{0706A647-37D4-41AB-A373-79C9F4397B9E}"/>
              </a:ext>
            </a:extLst>
          </p:cNvPr>
          <p:cNvSpPr>
            <a:spLocks/>
          </p:cNvSpPr>
          <p:nvPr/>
        </p:nvSpPr>
        <p:spPr bwMode="auto">
          <a:xfrm>
            <a:off x="766573" y="4173615"/>
            <a:ext cx="59881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1.03,S-&gt;J</a:t>
            </a:r>
          </a:p>
        </p:txBody>
      </p:sp>
      <p:sp>
        <p:nvSpPr>
          <p:cNvPr id="68616" name="Rectangle 8">
            <a:extLst>
              <a:ext uri="{FF2B5EF4-FFF2-40B4-BE49-F238E27FC236}">
                <a16:creationId xmlns:a16="http://schemas.microsoft.com/office/drawing/2014/main" id="{CB2AEF68-25F3-4A33-B024-3AF9DD0AA67C}"/>
              </a:ext>
            </a:extLst>
          </p:cNvPr>
          <p:cNvSpPr>
            <a:spLocks/>
          </p:cNvSpPr>
          <p:nvPr/>
        </p:nvSpPr>
        <p:spPr bwMode="auto">
          <a:xfrm>
            <a:off x="750249" y="4450435"/>
            <a:ext cx="60914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2.5,M-&gt;S</a:t>
            </a:r>
          </a:p>
        </p:txBody>
      </p:sp>
      <p:sp>
        <p:nvSpPr>
          <p:cNvPr id="68617" name="Rectangle 9">
            <a:extLst>
              <a:ext uri="{FF2B5EF4-FFF2-40B4-BE49-F238E27FC236}">
                <a16:creationId xmlns:a16="http://schemas.microsoft.com/office/drawing/2014/main" id="{C123E2B7-7DF8-4F14-A288-3BA218D8A736}"/>
              </a:ext>
            </a:extLst>
          </p:cNvPr>
          <p:cNvSpPr>
            <a:spLocks/>
          </p:cNvSpPr>
          <p:nvPr/>
        </p:nvSpPr>
        <p:spPr bwMode="auto">
          <a:xfrm>
            <a:off x="1789923" y="4575451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4C473F3B-4848-43E4-A7D3-897CEDF56251}"/>
              </a:ext>
            </a:extLst>
          </p:cNvPr>
          <p:cNvSpPr>
            <a:spLocks/>
          </p:cNvSpPr>
          <p:nvPr/>
        </p:nvSpPr>
        <p:spPr bwMode="auto">
          <a:xfrm>
            <a:off x="2531565" y="3896794"/>
            <a:ext cx="541367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1.0,J-&gt;Z</a:t>
            </a:r>
          </a:p>
        </p:txBody>
      </p:sp>
      <p:sp>
        <p:nvSpPr>
          <p:cNvPr id="68619" name="Rectangle 11">
            <a:extLst>
              <a:ext uri="{FF2B5EF4-FFF2-40B4-BE49-F238E27FC236}">
                <a16:creationId xmlns:a16="http://schemas.microsoft.com/office/drawing/2014/main" id="{EDA89976-2F31-4DF1-A881-E0E40095F5F0}"/>
              </a:ext>
            </a:extLst>
          </p:cNvPr>
          <p:cNvSpPr>
            <a:spLocks/>
          </p:cNvSpPr>
          <p:nvPr/>
        </p:nvSpPr>
        <p:spPr bwMode="auto">
          <a:xfrm>
            <a:off x="2465711" y="4173615"/>
            <a:ext cx="477695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1406" b="1">
                <a:latin typeface="Gill Sans" charset="0"/>
                <a:cs typeface="Gill Sans" charset="0"/>
                <a:sym typeface="Gill Sans" charset="0"/>
              </a:rPr>
              <a:t>1.0,     </a:t>
            </a:r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DB843CE1-0286-4ED2-8A47-71CECC7C684E}"/>
              </a:ext>
            </a:extLst>
          </p:cNvPr>
          <p:cNvSpPr>
            <a:spLocks/>
          </p:cNvSpPr>
          <p:nvPr/>
        </p:nvSpPr>
        <p:spPr bwMode="auto">
          <a:xfrm>
            <a:off x="2541819" y="4450435"/>
            <a:ext cx="49853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.9B-&gt;D</a:t>
            </a:r>
          </a:p>
        </p:txBody>
      </p:sp>
      <p:sp>
        <p:nvSpPr>
          <p:cNvPr id="68621" name="Rectangle 13">
            <a:extLst>
              <a:ext uri="{FF2B5EF4-FFF2-40B4-BE49-F238E27FC236}">
                <a16:creationId xmlns:a16="http://schemas.microsoft.com/office/drawing/2014/main" id="{4BC7A53E-5634-437D-BDD4-B9BA71F824EF}"/>
              </a:ext>
            </a:extLst>
          </p:cNvPr>
          <p:cNvSpPr>
            <a:spLocks/>
          </p:cNvSpPr>
          <p:nvPr/>
        </p:nvSpPr>
        <p:spPr bwMode="auto">
          <a:xfrm>
            <a:off x="2738145" y="4727255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8622" name="Rectangle 14">
            <a:extLst>
              <a:ext uri="{FF2B5EF4-FFF2-40B4-BE49-F238E27FC236}">
                <a16:creationId xmlns:a16="http://schemas.microsoft.com/office/drawing/2014/main" id="{F27826BB-86F2-4D3B-8B87-D78535603412}"/>
              </a:ext>
            </a:extLst>
          </p:cNvPr>
          <p:cNvSpPr>
            <a:spLocks/>
          </p:cNvSpPr>
          <p:nvPr/>
        </p:nvSpPr>
        <p:spPr bwMode="auto">
          <a:xfrm>
            <a:off x="726988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1</a:t>
            </a:r>
          </a:p>
        </p:txBody>
      </p:sp>
      <p:sp>
        <p:nvSpPr>
          <p:cNvPr id="68623" name="Rectangle 15">
            <a:extLst>
              <a:ext uri="{FF2B5EF4-FFF2-40B4-BE49-F238E27FC236}">
                <a16:creationId xmlns:a16="http://schemas.microsoft.com/office/drawing/2014/main" id="{34D27099-991F-47FD-B501-B1FD3709670E}"/>
              </a:ext>
            </a:extLst>
          </p:cNvPr>
          <p:cNvSpPr>
            <a:spLocks/>
          </p:cNvSpPr>
          <p:nvPr/>
        </p:nvSpPr>
        <p:spPr bwMode="auto">
          <a:xfrm>
            <a:off x="2434233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2</a:t>
            </a:r>
          </a:p>
        </p:txBody>
      </p:sp>
      <p:sp>
        <p:nvSpPr>
          <p:cNvPr id="68624" name="Rectangle 16">
            <a:extLst>
              <a:ext uri="{FF2B5EF4-FFF2-40B4-BE49-F238E27FC236}">
                <a16:creationId xmlns:a16="http://schemas.microsoft.com/office/drawing/2014/main" id="{F7C81092-DD3C-412F-9BE5-B7D43E49B19B}"/>
              </a:ext>
            </a:extLst>
          </p:cNvPr>
          <p:cNvSpPr>
            <a:spLocks/>
          </p:cNvSpPr>
          <p:nvPr/>
        </p:nvSpPr>
        <p:spPr bwMode="auto">
          <a:xfrm>
            <a:off x="4148733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3</a:t>
            </a:r>
          </a:p>
        </p:txBody>
      </p:sp>
      <p:sp>
        <p:nvSpPr>
          <p:cNvPr id="68625" name="Rectangle 17">
            <a:extLst>
              <a:ext uri="{FF2B5EF4-FFF2-40B4-BE49-F238E27FC236}">
                <a16:creationId xmlns:a16="http://schemas.microsoft.com/office/drawing/2014/main" id="{34FC1FE4-C10E-42E1-9727-6EA1F614D020}"/>
              </a:ext>
            </a:extLst>
          </p:cNvPr>
          <p:cNvSpPr>
            <a:spLocks/>
          </p:cNvSpPr>
          <p:nvPr/>
        </p:nvSpPr>
        <p:spPr bwMode="auto">
          <a:xfrm>
            <a:off x="5934670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4</a:t>
            </a:r>
          </a:p>
        </p:txBody>
      </p:sp>
      <p:sp>
        <p:nvSpPr>
          <p:cNvPr id="68626" name="Rectangle 18">
            <a:extLst>
              <a:ext uri="{FF2B5EF4-FFF2-40B4-BE49-F238E27FC236}">
                <a16:creationId xmlns:a16="http://schemas.microsoft.com/office/drawing/2014/main" id="{2093A3BE-1027-4EFA-BE70-8F879942DA96}"/>
              </a:ext>
            </a:extLst>
          </p:cNvPr>
          <p:cNvSpPr>
            <a:spLocks/>
          </p:cNvSpPr>
          <p:nvPr/>
        </p:nvSpPr>
        <p:spPr bwMode="auto">
          <a:xfrm>
            <a:off x="4189028" y="3887865"/>
            <a:ext cx="59516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.23,C-&gt;E</a:t>
            </a:r>
          </a:p>
        </p:txBody>
      </p:sp>
      <p:sp>
        <p:nvSpPr>
          <p:cNvPr id="68627" name="Rectangle 19">
            <a:extLst>
              <a:ext uri="{FF2B5EF4-FFF2-40B4-BE49-F238E27FC236}">
                <a16:creationId xmlns:a16="http://schemas.microsoft.com/office/drawing/2014/main" id="{12F94661-3B59-4164-A4AF-4A582EC47F3D}"/>
              </a:ext>
            </a:extLst>
          </p:cNvPr>
          <p:cNvSpPr>
            <a:spLocks/>
          </p:cNvSpPr>
          <p:nvPr/>
        </p:nvSpPr>
        <p:spPr bwMode="auto">
          <a:xfrm>
            <a:off x="4227654" y="4164685"/>
            <a:ext cx="51456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1.2,E-&gt;J</a:t>
            </a:r>
          </a:p>
        </p:txBody>
      </p:sp>
      <p:sp>
        <p:nvSpPr>
          <p:cNvPr id="68628" name="Rectangle 20">
            <a:extLst>
              <a:ext uri="{FF2B5EF4-FFF2-40B4-BE49-F238E27FC236}">
                <a16:creationId xmlns:a16="http://schemas.microsoft.com/office/drawing/2014/main" id="{71580E9A-D904-42F7-9A70-51C31EC1AF58}"/>
              </a:ext>
            </a:extLst>
          </p:cNvPr>
          <p:cNvSpPr>
            <a:spLocks/>
          </p:cNvSpPr>
          <p:nvPr/>
        </p:nvSpPr>
        <p:spPr bwMode="auto">
          <a:xfrm>
            <a:off x="4239076" y="4441505"/>
            <a:ext cx="47609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.2,M-&gt;J</a:t>
            </a:r>
          </a:p>
        </p:txBody>
      </p:sp>
      <p:sp>
        <p:nvSpPr>
          <p:cNvPr id="68629" name="Rectangle 21">
            <a:extLst>
              <a:ext uri="{FF2B5EF4-FFF2-40B4-BE49-F238E27FC236}">
                <a16:creationId xmlns:a16="http://schemas.microsoft.com/office/drawing/2014/main" id="{F3A9B35F-530E-4709-90D3-C5730126DB1B}"/>
              </a:ext>
            </a:extLst>
          </p:cNvPr>
          <p:cNvSpPr>
            <a:spLocks/>
          </p:cNvSpPr>
          <p:nvPr/>
        </p:nvSpPr>
        <p:spPr bwMode="auto">
          <a:xfrm>
            <a:off x="4425856" y="4718326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8630" name="Rectangle 22">
            <a:extLst>
              <a:ext uri="{FF2B5EF4-FFF2-40B4-BE49-F238E27FC236}">
                <a16:creationId xmlns:a16="http://schemas.microsoft.com/office/drawing/2014/main" id="{C5E671B3-9FFA-4E6F-BFB5-3E3A3186F87B}"/>
              </a:ext>
            </a:extLst>
          </p:cNvPr>
          <p:cNvSpPr>
            <a:spLocks/>
          </p:cNvSpPr>
          <p:nvPr/>
        </p:nvSpPr>
        <p:spPr bwMode="auto">
          <a:xfrm>
            <a:off x="2567890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8631" name="Rectangle 23">
            <a:extLst>
              <a:ext uri="{FF2B5EF4-FFF2-40B4-BE49-F238E27FC236}">
                <a16:creationId xmlns:a16="http://schemas.microsoft.com/office/drawing/2014/main" id="{8A363B30-C7CB-407F-BB79-BA530A24649B}"/>
              </a:ext>
            </a:extLst>
          </p:cNvPr>
          <p:cNvSpPr>
            <a:spLocks/>
          </p:cNvSpPr>
          <p:nvPr/>
        </p:nvSpPr>
        <p:spPr bwMode="auto">
          <a:xfrm>
            <a:off x="4232719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8632" name="Rectangle 24">
            <a:extLst>
              <a:ext uri="{FF2B5EF4-FFF2-40B4-BE49-F238E27FC236}">
                <a16:creationId xmlns:a16="http://schemas.microsoft.com/office/drawing/2014/main" id="{81598AD5-EC77-43E0-B78B-4ED980C98771}"/>
              </a:ext>
            </a:extLst>
          </p:cNvPr>
          <p:cNvSpPr>
            <a:spLocks/>
          </p:cNvSpPr>
          <p:nvPr/>
        </p:nvSpPr>
        <p:spPr bwMode="auto">
          <a:xfrm>
            <a:off x="6072235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8633" name="Rectangle 25">
            <a:extLst>
              <a:ext uri="{FF2B5EF4-FFF2-40B4-BE49-F238E27FC236}">
                <a16:creationId xmlns:a16="http://schemas.microsoft.com/office/drawing/2014/main" id="{B1819DA6-A1AC-4057-9505-DC5037363A8E}"/>
              </a:ext>
            </a:extLst>
          </p:cNvPr>
          <p:cNvSpPr>
            <a:spLocks/>
          </p:cNvSpPr>
          <p:nvPr/>
        </p:nvSpPr>
        <p:spPr bwMode="auto">
          <a:xfrm>
            <a:off x="6034610" y="3905724"/>
            <a:ext cx="55624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.23,E-&gt;F</a:t>
            </a:r>
          </a:p>
        </p:txBody>
      </p:sp>
      <p:sp>
        <p:nvSpPr>
          <p:cNvPr id="68634" name="Rectangle 26">
            <a:extLst>
              <a:ext uri="{FF2B5EF4-FFF2-40B4-BE49-F238E27FC236}">
                <a16:creationId xmlns:a16="http://schemas.microsoft.com/office/drawing/2014/main" id="{0CFC76E9-ED94-4D4F-A8E7-C090D3AB22A1}"/>
              </a:ext>
            </a:extLst>
          </p:cNvPr>
          <p:cNvSpPr>
            <a:spLocks/>
          </p:cNvSpPr>
          <p:nvPr/>
        </p:nvSpPr>
        <p:spPr bwMode="auto">
          <a:xfrm>
            <a:off x="6048064" y="4182544"/>
            <a:ext cx="53380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.9,M-&gt;B</a:t>
            </a:r>
          </a:p>
        </p:txBody>
      </p:sp>
      <p:sp>
        <p:nvSpPr>
          <p:cNvPr id="68635" name="Rectangle 27">
            <a:extLst>
              <a:ext uri="{FF2B5EF4-FFF2-40B4-BE49-F238E27FC236}">
                <a16:creationId xmlns:a16="http://schemas.microsoft.com/office/drawing/2014/main" id="{EFE9C892-22CB-48A3-BA70-C11AC82DAEF9}"/>
              </a:ext>
            </a:extLst>
          </p:cNvPr>
          <p:cNvSpPr>
            <a:spLocks/>
          </p:cNvSpPr>
          <p:nvPr/>
        </p:nvSpPr>
        <p:spPr bwMode="auto">
          <a:xfrm>
            <a:off x="6256441" y="4736185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pic>
        <p:nvPicPr>
          <p:cNvPr id="68636" name="Picture 28">
            <a:extLst>
              <a:ext uri="{FF2B5EF4-FFF2-40B4-BE49-F238E27FC236}">
                <a16:creationId xmlns:a16="http://schemas.microsoft.com/office/drawing/2014/main" id="{5F71E9DA-9D0E-4A88-9EEC-434EB04702A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17" y="3991570"/>
            <a:ext cx="84832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37" name="Rectangle 29">
            <a:extLst>
              <a:ext uri="{FF2B5EF4-FFF2-40B4-BE49-F238E27FC236}">
                <a16:creationId xmlns:a16="http://schemas.microsoft.com/office/drawing/2014/main" id="{4A5B4A82-20AA-4CCD-9A62-99D4DD57EDFE}"/>
              </a:ext>
            </a:extLst>
          </p:cNvPr>
          <p:cNvSpPr>
            <a:spLocks/>
          </p:cNvSpPr>
          <p:nvPr/>
        </p:nvSpPr>
        <p:spPr bwMode="auto">
          <a:xfrm>
            <a:off x="6093833" y="4450435"/>
            <a:ext cx="47128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1.0-&gt;Z</a:t>
            </a:r>
          </a:p>
        </p:txBody>
      </p:sp>
      <p:pic>
        <p:nvPicPr>
          <p:cNvPr id="68638" name="Picture 30">
            <a:extLst>
              <a:ext uri="{FF2B5EF4-FFF2-40B4-BE49-F238E27FC236}">
                <a16:creationId xmlns:a16="http://schemas.microsoft.com/office/drawing/2014/main" id="{A64BEB31-53CF-451D-B46A-8CDC6691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937992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39" name="Picture 31">
            <a:extLst>
              <a:ext uri="{FF2B5EF4-FFF2-40B4-BE49-F238E27FC236}">
                <a16:creationId xmlns:a16="http://schemas.microsoft.com/office/drawing/2014/main" id="{DFC4B69D-4F98-441A-810D-43535108E0B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75" y="4392290"/>
            <a:ext cx="678656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40" name="Picture 32">
            <a:extLst>
              <a:ext uri="{FF2B5EF4-FFF2-40B4-BE49-F238E27FC236}">
                <a16:creationId xmlns:a16="http://schemas.microsoft.com/office/drawing/2014/main" id="{424AF273-2479-4EFC-816D-34E6B58F0FC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98" y="4315271"/>
            <a:ext cx="109835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41" name="Rectangle 33">
            <a:extLst>
              <a:ext uri="{FF2B5EF4-FFF2-40B4-BE49-F238E27FC236}">
                <a16:creationId xmlns:a16="http://schemas.microsoft.com/office/drawing/2014/main" id="{D1398AD7-636B-4574-9D0E-499AB60A2DDC}"/>
              </a:ext>
            </a:extLst>
          </p:cNvPr>
          <p:cNvSpPr>
            <a:spLocks/>
          </p:cNvSpPr>
          <p:nvPr/>
        </p:nvSpPr>
        <p:spPr bwMode="auto">
          <a:xfrm rot="1443692">
            <a:off x="1579503" y="4201087"/>
            <a:ext cx="631648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687">
                <a:cs typeface="Gill Sans Light" charset="0"/>
              </a:rPr>
              <a:t>bitcoins</a:t>
            </a:r>
          </a:p>
        </p:txBody>
      </p:sp>
      <p:sp>
        <p:nvSpPr>
          <p:cNvPr id="68642" name="Rectangle 34">
            <a:extLst>
              <a:ext uri="{FF2B5EF4-FFF2-40B4-BE49-F238E27FC236}">
                <a16:creationId xmlns:a16="http://schemas.microsoft.com/office/drawing/2014/main" id="{7F69452C-CF34-4012-9059-9A7D569FCC25}"/>
              </a:ext>
            </a:extLst>
          </p:cNvPr>
          <p:cNvSpPr>
            <a:spLocks/>
          </p:cNvSpPr>
          <p:nvPr/>
        </p:nvSpPr>
        <p:spPr bwMode="auto">
          <a:xfrm rot="20697030">
            <a:off x="6829043" y="4512510"/>
            <a:ext cx="631648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687">
                <a:cs typeface="Gill Sans Light" charset="0"/>
              </a:rPr>
              <a:t>bitcoins</a:t>
            </a:r>
          </a:p>
        </p:txBody>
      </p:sp>
      <p:sp>
        <p:nvSpPr>
          <p:cNvPr id="68643" name="Rectangle 35">
            <a:extLst>
              <a:ext uri="{FF2B5EF4-FFF2-40B4-BE49-F238E27FC236}">
                <a16:creationId xmlns:a16="http://schemas.microsoft.com/office/drawing/2014/main" id="{6EA61792-471B-4AEE-A1A2-75D77E9AC0BE}"/>
              </a:ext>
            </a:extLst>
          </p:cNvPr>
          <p:cNvSpPr>
            <a:spLocks/>
          </p:cNvSpPr>
          <p:nvPr/>
        </p:nvSpPr>
        <p:spPr bwMode="auto">
          <a:xfrm>
            <a:off x="7545586" y="375939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8644" name="Rectangle 36">
            <a:extLst>
              <a:ext uri="{FF2B5EF4-FFF2-40B4-BE49-F238E27FC236}">
                <a16:creationId xmlns:a16="http://schemas.microsoft.com/office/drawing/2014/main" id="{39D3AE4F-1C61-4B11-9CCC-4745BAE5B900}"/>
              </a:ext>
            </a:extLst>
          </p:cNvPr>
          <p:cNvSpPr>
            <a:spLocks/>
          </p:cNvSpPr>
          <p:nvPr/>
        </p:nvSpPr>
        <p:spPr bwMode="auto">
          <a:xfrm>
            <a:off x="7711678" y="533679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5</a:t>
            </a:r>
          </a:p>
        </p:txBody>
      </p:sp>
      <p:sp>
        <p:nvSpPr>
          <p:cNvPr id="68645" name="Rectangle 37">
            <a:extLst>
              <a:ext uri="{FF2B5EF4-FFF2-40B4-BE49-F238E27FC236}">
                <a16:creationId xmlns:a16="http://schemas.microsoft.com/office/drawing/2014/main" id="{CEB59135-12AE-4088-B628-7AD665B81469}"/>
              </a:ext>
            </a:extLst>
          </p:cNvPr>
          <p:cNvSpPr>
            <a:spLocks/>
          </p:cNvSpPr>
          <p:nvPr/>
        </p:nvSpPr>
        <p:spPr bwMode="auto">
          <a:xfrm>
            <a:off x="7849243" y="495049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8646" name="Rectangle 38">
            <a:extLst>
              <a:ext uri="{FF2B5EF4-FFF2-40B4-BE49-F238E27FC236}">
                <a16:creationId xmlns:a16="http://schemas.microsoft.com/office/drawing/2014/main" id="{A751EA79-7904-459A-AC01-156671FF56E6}"/>
              </a:ext>
            </a:extLst>
          </p:cNvPr>
          <p:cNvSpPr>
            <a:spLocks/>
          </p:cNvSpPr>
          <p:nvPr/>
        </p:nvSpPr>
        <p:spPr bwMode="auto">
          <a:xfrm>
            <a:off x="7812176" y="3887865"/>
            <a:ext cx="55624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.23,E-&gt;F</a:t>
            </a:r>
          </a:p>
        </p:txBody>
      </p:sp>
      <p:sp>
        <p:nvSpPr>
          <p:cNvPr id="68647" name="Rectangle 39">
            <a:extLst>
              <a:ext uri="{FF2B5EF4-FFF2-40B4-BE49-F238E27FC236}">
                <a16:creationId xmlns:a16="http://schemas.microsoft.com/office/drawing/2014/main" id="{2DE86920-C2A1-484B-856F-30784DF06C5C}"/>
              </a:ext>
            </a:extLst>
          </p:cNvPr>
          <p:cNvSpPr>
            <a:spLocks/>
          </p:cNvSpPr>
          <p:nvPr/>
        </p:nvSpPr>
        <p:spPr bwMode="auto">
          <a:xfrm>
            <a:off x="7789086" y="4164685"/>
            <a:ext cx="599075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1.0,Z-&gt;B</a:t>
            </a:r>
          </a:p>
        </p:txBody>
      </p:sp>
      <p:sp>
        <p:nvSpPr>
          <p:cNvPr id="68648" name="Rectangle 40">
            <a:extLst>
              <a:ext uri="{FF2B5EF4-FFF2-40B4-BE49-F238E27FC236}">
                <a16:creationId xmlns:a16="http://schemas.microsoft.com/office/drawing/2014/main" id="{348ACD36-CB5E-4EB9-8BF4-58DDC8DF86AF}"/>
              </a:ext>
            </a:extLst>
          </p:cNvPr>
          <p:cNvSpPr>
            <a:spLocks/>
          </p:cNvSpPr>
          <p:nvPr/>
        </p:nvSpPr>
        <p:spPr bwMode="auto">
          <a:xfrm>
            <a:off x="8033449" y="4718326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8649" name="Rectangle 41">
            <a:extLst>
              <a:ext uri="{FF2B5EF4-FFF2-40B4-BE49-F238E27FC236}">
                <a16:creationId xmlns:a16="http://schemas.microsoft.com/office/drawing/2014/main" id="{A3E6C02D-35AC-48E7-83F1-C36E5F967B59}"/>
              </a:ext>
            </a:extLst>
          </p:cNvPr>
          <p:cNvSpPr>
            <a:spLocks/>
          </p:cNvSpPr>
          <p:nvPr/>
        </p:nvSpPr>
        <p:spPr bwMode="auto">
          <a:xfrm>
            <a:off x="7875305" y="4432576"/>
            <a:ext cx="47128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1.0-&gt;Z</a:t>
            </a:r>
          </a:p>
        </p:txBody>
      </p:sp>
      <p:sp>
        <p:nvSpPr>
          <p:cNvPr id="68650" name="Line 42">
            <a:extLst>
              <a:ext uri="{FF2B5EF4-FFF2-40B4-BE49-F238E27FC236}">
                <a16:creationId xmlns:a16="http://schemas.microsoft.com/office/drawing/2014/main" id="{4A6212F1-DB66-4201-B926-C88DD39CE38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2165" y="4273972"/>
            <a:ext cx="2035969" cy="296912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266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1E93C34-2C8A-4FBC-AF4E-AB82361AAF1D}"/>
              </a:ext>
            </a:extLst>
          </p:cNvPr>
          <p:cNvSpPr>
            <a:spLocks/>
          </p:cNvSpPr>
          <p:nvPr/>
        </p:nvSpPr>
        <p:spPr bwMode="auto">
          <a:xfrm>
            <a:off x="250031" y="1330523"/>
            <a:ext cx="8643938" cy="241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Where do the bitcoins go/come from?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Nowhere -- they get ‘escrowed’ in place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A Zerocoin spend transaction allows you to claim the coins</a:t>
            </a:r>
            <a:br>
              <a:rPr lang="en-US" altLang="en-US" sz="2672">
                <a:cs typeface="Gill Sans Light" charset="0"/>
              </a:rPr>
            </a:br>
            <a:r>
              <a:rPr lang="en-US" altLang="en-US" sz="2672">
                <a:cs typeface="Gill Sans Light" charset="0"/>
              </a:rPr>
              <a:t>left by some </a:t>
            </a:r>
            <a:r>
              <a:rPr lang="en-US" altLang="en-US" sz="2672" u="sng">
                <a:cs typeface="Gill Sans Light" charset="0"/>
              </a:rPr>
              <a:t>other Zerocoin user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64656CEC-E632-4E46-BB97-BECB6C2F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031" y="178594"/>
            <a:ext cx="8643938" cy="1035844"/>
          </a:xfrm>
          <a:ln/>
        </p:spPr>
        <p:txBody>
          <a:bodyPr/>
          <a:lstStyle/>
          <a:p>
            <a:r>
              <a:rPr lang="en-US" altLang="en-US"/>
              <a:t>Spending Zerocoin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33493CB9-093E-4DEA-A282-CA71A25B9D81}"/>
              </a:ext>
            </a:extLst>
          </p:cNvPr>
          <p:cNvSpPr>
            <a:spLocks/>
          </p:cNvSpPr>
          <p:nvPr/>
        </p:nvSpPr>
        <p:spPr bwMode="auto">
          <a:xfrm>
            <a:off x="562570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C51FF899-56FE-4F6C-8572-7C32FE016E02}"/>
              </a:ext>
            </a:extLst>
          </p:cNvPr>
          <p:cNvSpPr>
            <a:spLocks/>
          </p:cNvSpPr>
          <p:nvPr/>
        </p:nvSpPr>
        <p:spPr bwMode="auto">
          <a:xfrm>
            <a:off x="2268141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5B2ECFE2-6534-47B5-8103-E3B45570B40F}"/>
              </a:ext>
            </a:extLst>
          </p:cNvPr>
          <p:cNvSpPr>
            <a:spLocks/>
          </p:cNvSpPr>
          <p:nvPr/>
        </p:nvSpPr>
        <p:spPr bwMode="auto">
          <a:xfrm>
            <a:off x="3982641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CD1724BE-3D64-4054-AA6A-94215DEB2061}"/>
              </a:ext>
            </a:extLst>
          </p:cNvPr>
          <p:cNvSpPr>
            <a:spLocks/>
          </p:cNvSpPr>
          <p:nvPr/>
        </p:nvSpPr>
        <p:spPr bwMode="auto">
          <a:xfrm>
            <a:off x="5768578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2A18BCB2-2EB4-487F-842F-59C67CA8767F}"/>
              </a:ext>
            </a:extLst>
          </p:cNvPr>
          <p:cNvSpPr>
            <a:spLocks/>
          </p:cNvSpPr>
          <p:nvPr/>
        </p:nvSpPr>
        <p:spPr bwMode="auto">
          <a:xfrm>
            <a:off x="756131" y="3892330"/>
            <a:ext cx="63421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 b="1">
                <a:latin typeface="Gill Sans" charset="0"/>
                <a:cs typeface="Gill Sans" charset="0"/>
                <a:sym typeface="Gill Sans" charset="0"/>
              </a:rPr>
              <a:t>1.0,A-&gt;B</a:t>
            </a:r>
          </a:p>
        </p:txBody>
      </p:sp>
      <p:sp>
        <p:nvSpPr>
          <p:cNvPr id="69640" name="Rectangle 8">
            <a:extLst>
              <a:ext uri="{FF2B5EF4-FFF2-40B4-BE49-F238E27FC236}">
                <a16:creationId xmlns:a16="http://schemas.microsoft.com/office/drawing/2014/main" id="{8B575A3D-7544-415D-8C9C-A3104A5CE664}"/>
              </a:ext>
            </a:extLst>
          </p:cNvPr>
          <p:cNvSpPr>
            <a:spLocks/>
          </p:cNvSpPr>
          <p:nvPr/>
        </p:nvSpPr>
        <p:spPr bwMode="auto">
          <a:xfrm>
            <a:off x="766573" y="4173615"/>
            <a:ext cx="59881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1.03,S-&gt;J</a:t>
            </a:r>
          </a:p>
        </p:txBody>
      </p:sp>
      <p:sp>
        <p:nvSpPr>
          <p:cNvPr id="69641" name="Rectangle 9">
            <a:extLst>
              <a:ext uri="{FF2B5EF4-FFF2-40B4-BE49-F238E27FC236}">
                <a16:creationId xmlns:a16="http://schemas.microsoft.com/office/drawing/2014/main" id="{D4D04F59-0DF3-48F9-8821-244C08568CC4}"/>
              </a:ext>
            </a:extLst>
          </p:cNvPr>
          <p:cNvSpPr>
            <a:spLocks/>
          </p:cNvSpPr>
          <p:nvPr/>
        </p:nvSpPr>
        <p:spPr bwMode="auto">
          <a:xfrm>
            <a:off x="750249" y="4450435"/>
            <a:ext cx="60914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2.5,M-&gt;S</a:t>
            </a:r>
          </a:p>
        </p:txBody>
      </p:sp>
      <p:sp>
        <p:nvSpPr>
          <p:cNvPr id="69642" name="Rectangle 10">
            <a:extLst>
              <a:ext uri="{FF2B5EF4-FFF2-40B4-BE49-F238E27FC236}">
                <a16:creationId xmlns:a16="http://schemas.microsoft.com/office/drawing/2014/main" id="{55EE0660-95CD-451B-8354-761AC0A39B9F}"/>
              </a:ext>
            </a:extLst>
          </p:cNvPr>
          <p:cNvSpPr>
            <a:spLocks/>
          </p:cNvSpPr>
          <p:nvPr/>
        </p:nvSpPr>
        <p:spPr bwMode="auto">
          <a:xfrm>
            <a:off x="1789923" y="4575451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9643" name="Rectangle 11">
            <a:extLst>
              <a:ext uri="{FF2B5EF4-FFF2-40B4-BE49-F238E27FC236}">
                <a16:creationId xmlns:a16="http://schemas.microsoft.com/office/drawing/2014/main" id="{4961FD80-39BD-405A-B0B3-95AE3C86E9BD}"/>
              </a:ext>
            </a:extLst>
          </p:cNvPr>
          <p:cNvSpPr>
            <a:spLocks/>
          </p:cNvSpPr>
          <p:nvPr/>
        </p:nvSpPr>
        <p:spPr bwMode="auto">
          <a:xfrm>
            <a:off x="2531565" y="3896794"/>
            <a:ext cx="541367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1.0,J-&gt;Z</a:t>
            </a:r>
          </a:p>
        </p:txBody>
      </p:sp>
      <p:sp>
        <p:nvSpPr>
          <p:cNvPr id="69644" name="Rectangle 12">
            <a:extLst>
              <a:ext uri="{FF2B5EF4-FFF2-40B4-BE49-F238E27FC236}">
                <a16:creationId xmlns:a16="http://schemas.microsoft.com/office/drawing/2014/main" id="{C88F8A92-7A92-4BD6-9968-E2E018EBDA03}"/>
              </a:ext>
            </a:extLst>
          </p:cNvPr>
          <p:cNvSpPr>
            <a:spLocks/>
          </p:cNvSpPr>
          <p:nvPr/>
        </p:nvSpPr>
        <p:spPr bwMode="auto">
          <a:xfrm>
            <a:off x="2465711" y="4173615"/>
            <a:ext cx="477695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1406" b="1">
                <a:latin typeface="Gill Sans" charset="0"/>
                <a:cs typeface="Gill Sans" charset="0"/>
                <a:sym typeface="Gill Sans" charset="0"/>
              </a:rPr>
              <a:t>1.0,     </a:t>
            </a:r>
          </a:p>
        </p:txBody>
      </p:sp>
      <p:sp>
        <p:nvSpPr>
          <p:cNvPr id="69645" name="Rectangle 13">
            <a:extLst>
              <a:ext uri="{FF2B5EF4-FFF2-40B4-BE49-F238E27FC236}">
                <a16:creationId xmlns:a16="http://schemas.microsoft.com/office/drawing/2014/main" id="{D98871B7-86D9-4587-9616-DB6E4BAF51C5}"/>
              </a:ext>
            </a:extLst>
          </p:cNvPr>
          <p:cNvSpPr>
            <a:spLocks/>
          </p:cNvSpPr>
          <p:nvPr/>
        </p:nvSpPr>
        <p:spPr bwMode="auto">
          <a:xfrm>
            <a:off x="2541819" y="4450435"/>
            <a:ext cx="49853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.9B-&gt;D</a:t>
            </a:r>
          </a:p>
        </p:txBody>
      </p:sp>
      <p:sp>
        <p:nvSpPr>
          <p:cNvPr id="69646" name="Rectangle 14">
            <a:extLst>
              <a:ext uri="{FF2B5EF4-FFF2-40B4-BE49-F238E27FC236}">
                <a16:creationId xmlns:a16="http://schemas.microsoft.com/office/drawing/2014/main" id="{31DD6886-6980-476F-A903-3338D662D5C8}"/>
              </a:ext>
            </a:extLst>
          </p:cNvPr>
          <p:cNvSpPr>
            <a:spLocks/>
          </p:cNvSpPr>
          <p:nvPr/>
        </p:nvSpPr>
        <p:spPr bwMode="auto">
          <a:xfrm>
            <a:off x="2738145" y="4727255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9647" name="Rectangle 15">
            <a:extLst>
              <a:ext uri="{FF2B5EF4-FFF2-40B4-BE49-F238E27FC236}">
                <a16:creationId xmlns:a16="http://schemas.microsoft.com/office/drawing/2014/main" id="{21C595CE-DC6D-4417-BF7A-E3B6C2507DAB}"/>
              </a:ext>
            </a:extLst>
          </p:cNvPr>
          <p:cNvSpPr>
            <a:spLocks/>
          </p:cNvSpPr>
          <p:nvPr/>
        </p:nvSpPr>
        <p:spPr bwMode="auto">
          <a:xfrm>
            <a:off x="726988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1</a:t>
            </a:r>
          </a:p>
        </p:txBody>
      </p:sp>
      <p:sp>
        <p:nvSpPr>
          <p:cNvPr id="69648" name="Rectangle 16">
            <a:extLst>
              <a:ext uri="{FF2B5EF4-FFF2-40B4-BE49-F238E27FC236}">
                <a16:creationId xmlns:a16="http://schemas.microsoft.com/office/drawing/2014/main" id="{C1A15722-82A1-46AA-B0F0-1FB07EE1FBEA}"/>
              </a:ext>
            </a:extLst>
          </p:cNvPr>
          <p:cNvSpPr>
            <a:spLocks/>
          </p:cNvSpPr>
          <p:nvPr/>
        </p:nvSpPr>
        <p:spPr bwMode="auto">
          <a:xfrm>
            <a:off x="2434233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2</a:t>
            </a:r>
          </a:p>
        </p:txBody>
      </p:sp>
      <p:sp>
        <p:nvSpPr>
          <p:cNvPr id="69649" name="Rectangle 17">
            <a:extLst>
              <a:ext uri="{FF2B5EF4-FFF2-40B4-BE49-F238E27FC236}">
                <a16:creationId xmlns:a16="http://schemas.microsoft.com/office/drawing/2014/main" id="{95ADCE95-1559-4945-94D3-37C61F628E54}"/>
              </a:ext>
            </a:extLst>
          </p:cNvPr>
          <p:cNvSpPr>
            <a:spLocks/>
          </p:cNvSpPr>
          <p:nvPr/>
        </p:nvSpPr>
        <p:spPr bwMode="auto">
          <a:xfrm>
            <a:off x="4148733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3</a:t>
            </a:r>
          </a:p>
        </p:txBody>
      </p:sp>
      <p:sp>
        <p:nvSpPr>
          <p:cNvPr id="69650" name="Rectangle 18">
            <a:extLst>
              <a:ext uri="{FF2B5EF4-FFF2-40B4-BE49-F238E27FC236}">
                <a16:creationId xmlns:a16="http://schemas.microsoft.com/office/drawing/2014/main" id="{A907AD3E-171C-4D84-9528-8D74714B3DB2}"/>
              </a:ext>
            </a:extLst>
          </p:cNvPr>
          <p:cNvSpPr>
            <a:spLocks/>
          </p:cNvSpPr>
          <p:nvPr/>
        </p:nvSpPr>
        <p:spPr bwMode="auto">
          <a:xfrm>
            <a:off x="5934670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4</a:t>
            </a:r>
          </a:p>
        </p:txBody>
      </p:sp>
      <p:sp>
        <p:nvSpPr>
          <p:cNvPr id="69651" name="Rectangle 19">
            <a:extLst>
              <a:ext uri="{FF2B5EF4-FFF2-40B4-BE49-F238E27FC236}">
                <a16:creationId xmlns:a16="http://schemas.microsoft.com/office/drawing/2014/main" id="{506B688E-0234-435C-9E97-772676519086}"/>
              </a:ext>
            </a:extLst>
          </p:cNvPr>
          <p:cNvSpPr>
            <a:spLocks/>
          </p:cNvSpPr>
          <p:nvPr/>
        </p:nvSpPr>
        <p:spPr bwMode="auto">
          <a:xfrm>
            <a:off x="4189028" y="3887865"/>
            <a:ext cx="59516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1.0,C-&gt;E</a:t>
            </a:r>
          </a:p>
        </p:txBody>
      </p:sp>
      <p:sp>
        <p:nvSpPr>
          <p:cNvPr id="69652" name="Rectangle 20">
            <a:extLst>
              <a:ext uri="{FF2B5EF4-FFF2-40B4-BE49-F238E27FC236}">
                <a16:creationId xmlns:a16="http://schemas.microsoft.com/office/drawing/2014/main" id="{62A68913-214A-4D5C-9D8C-63308438C553}"/>
              </a:ext>
            </a:extLst>
          </p:cNvPr>
          <p:cNvSpPr>
            <a:spLocks/>
          </p:cNvSpPr>
          <p:nvPr/>
        </p:nvSpPr>
        <p:spPr bwMode="auto">
          <a:xfrm>
            <a:off x="4227654" y="4164685"/>
            <a:ext cx="51456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1.2,E-&gt;J</a:t>
            </a:r>
          </a:p>
        </p:txBody>
      </p:sp>
      <p:sp>
        <p:nvSpPr>
          <p:cNvPr id="69653" name="Rectangle 21">
            <a:extLst>
              <a:ext uri="{FF2B5EF4-FFF2-40B4-BE49-F238E27FC236}">
                <a16:creationId xmlns:a16="http://schemas.microsoft.com/office/drawing/2014/main" id="{E3330631-2F77-403C-9F94-0A3E74E8AEDB}"/>
              </a:ext>
            </a:extLst>
          </p:cNvPr>
          <p:cNvSpPr>
            <a:spLocks/>
          </p:cNvSpPr>
          <p:nvPr/>
        </p:nvSpPr>
        <p:spPr bwMode="auto">
          <a:xfrm>
            <a:off x="4239076" y="4441505"/>
            <a:ext cx="47609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.2,M-&gt;J</a:t>
            </a:r>
          </a:p>
        </p:txBody>
      </p:sp>
      <p:sp>
        <p:nvSpPr>
          <p:cNvPr id="69654" name="Rectangle 22">
            <a:extLst>
              <a:ext uri="{FF2B5EF4-FFF2-40B4-BE49-F238E27FC236}">
                <a16:creationId xmlns:a16="http://schemas.microsoft.com/office/drawing/2014/main" id="{4604301F-9AC3-4A0C-BA80-9BAF914F9551}"/>
              </a:ext>
            </a:extLst>
          </p:cNvPr>
          <p:cNvSpPr>
            <a:spLocks/>
          </p:cNvSpPr>
          <p:nvPr/>
        </p:nvSpPr>
        <p:spPr bwMode="auto">
          <a:xfrm>
            <a:off x="4425856" y="4718326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9655" name="Rectangle 23">
            <a:extLst>
              <a:ext uri="{FF2B5EF4-FFF2-40B4-BE49-F238E27FC236}">
                <a16:creationId xmlns:a16="http://schemas.microsoft.com/office/drawing/2014/main" id="{B893FD7A-7804-4E21-A29C-E45370FAD467}"/>
              </a:ext>
            </a:extLst>
          </p:cNvPr>
          <p:cNvSpPr>
            <a:spLocks/>
          </p:cNvSpPr>
          <p:nvPr/>
        </p:nvSpPr>
        <p:spPr bwMode="auto">
          <a:xfrm>
            <a:off x="2567890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9656" name="Rectangle 24">
            <a:extLst>
              <a:ext uri="{FF2B5EF4-FFF2-40B4-BE49-F238E27FC236}">
                <a16:creationId xmlns:a16="http://schemas.microsoft.com/office/drawing/2014/main" id="{08A78D51-0DA4-4034-A908-52B74CCBFA85}"/>
              </a:ext>
            </a:extLst>
          </p:cNvPr>
          <p:cNvSpPr>
            <a:spLocks/>
          </p:cNvSpPr>
          <p:nvPr/>
        </p:nvSpPr>
        <p:spPr bwMode="auto">
          <a:xfrm>
            <a:off x="4232719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9657" name="Rectangle 25">
            <a:extLst>
              <a:ext uri="{FF2B5EF4-FFF2-40B4-BE49-F238E27FC236}">
                <a16:creationId xmlns:a16="http://schemas.microsoft.com/office/drawing/2014/main" id="{ADBABF3D-815E-4AD8-9057-6369D1F7C3C7}"/>
              </a:ext>
            </a:extLst>
          </p:cNvPr>
          <p:cNvSpPr>
            <a:spLocks/>
          </p:cNvSpPr>
          <p:nvPr/>
        </p:nvSpPr>
        <p:spPr bwMode="auto">
          <a:xfrm>
            <a:off x="6072235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9658" name="Rectangle 26">
            <a:extLst>
              <a:ext uri="{FF2B5EF4-FFF2-40B4-BE49-F238E27FC236}">
                <a16:creationId xmlns:a16="http://schemas.microsoft.com/office/drawing/2014/main" id="{9533DF95-07F5-44A0-909B-57D7495FC0B4}"/>
              </a:ext>
            </a:extLst>
          </p:cNvPr>
          <p:cNvSpPr>
            <a:spLocks/>
          </p:cNvSpPr>
          <p:nvPr/>
        </p:nvSpPr>
        <p:spPr bwMode="auto">
          <a:xfrm>
            <a:off x="6034610" y="3905724"/>
            <a:ext cx="55624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.23,E-&gt;F</a:t>
            </a:r>
          </a:p>
        </p:txBody>
      </p:sp>
      <p:sp>
        <p:nvSpPr>
          <p:cNvPr id="69659" name="Rectangle 27">
            <a:extLst>
              <a:ext uri="{FF2B5EF4-FFF2-40B4-BE49-F238E27FC236}">
                <a16:creationId xmlns:a16="http://schemas.microsoft.com/office/drawing/2014/main" id="{DB8FB8C6-F7A2-4E78-90F6-D05409F5F470}"/>
              </a:ext>
            </a:extLst>
          </p:cNvPr>
          <p:cNvSpPr>
            <a:spLocks/>
          </p:cNvSpPr>
          <p:nvPr/>
        </p:nvSpPr>
        <p:spPr bwMode="auto">
          <a:xfrm>
            <a:off x="6048064" y="4182544"/>
            <a:ext cx="53380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.9,M-&gt;B</a:t>
            </a:r>
          </a:p>
        </p:txBody>
      </p:sp>
      <p:sp>
        <p:nvSpPr>
          <p:cNvPr id="69660" name="Rectangle 28">
            <a:extLst>
              <a:ext uri="{FF2B5EF4-FFF2-40B4-BE49-F238E27FC236}">
                <a16:creationId xmlns:a16="http://schemas.microsoft.com/office/drawing/2014/main" id="{EAC4EBA9-E121-4953-809D-76EEE824568D}"/>
              </a:ext>
            </a:extLst>
          </p:cNvPr>
          <p:cNvSpPr>
            <a:spLocks/>
          </p:cNvSpPr>
          <p:nvPr/>
        </p:nvSpPr>
        <p:spPr bwMode="auto">
          <a:xfrm>
            <a:off x="6256441" y="4736185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9661" name="Rectangle 29">
            <a:extLst>
              <a:ext uri="{FF2B5EF4-FFF2-40B4-BE49-F238E27FC236}">
                <a16:creationId xmlns:a16="http://schemas.microsoft.com/office/drawing/2014/main" id="{96355D70-1989-42C0-A35C-0C37D0584F92}"/>
              </a:ext>
            </a:extLst>
          </p:cNvPr>
          <p:cNvSpPr>
            <a:spLocks/>
          </p:cNvSpPr>
          <p:nvPr/>
        </p:nvSpPr>
        <p:spPr bwMode="auto">
          <a:xfrm>
            <a:off x="6093833" y="4450435"/>
            <a:ext cx="47128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1.0-&gt;Z</a:t>
            </a:r>
          </a:p>
        </p:txBody>
      </p:sp>
      <p:pic>
        <p:nvPicPr>
          <p:cNvPr id="69662" name="Picture 30">
            <a:extLst>
              <a:ext uri="{FF2B5EF4-FFF2-40B4-BE49-F238E27FC236}">
                <a16:creationId xmlns:a16="http://schemas.microsoft.com/office/drawing/2014/main" id="{D6207147-0393-4A1D-8CE0-6E998D46F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937992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63" name="Picture 31">
            <a:extLst>
              <a:ext uri="{FF2B5EF4-FFF2-40B4-BE49-F238E27FC236}">
                <a16:creationId xmlns:a16="http://schemas.microsoft.com/office/drawing/2014/main" id="{5546D258-F7F6-44CF-AA93-8AED3D8D127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75" y="4392290"/>
            <a:ext cx="678656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64" name="Picture 32">
            <a:extLst>
              <a:ext uri="{FF2B5EF4-FFF2-40B4-BE49-F238E27FC236}">
                <a16:creationId xmlns:a16="http://schemas.microsoft.com/office/drawing/2014/main" id="{7910B505-8A63-4241-A78A-7B3CAD46FDD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932" y="3960316"/>
            <a:ext cx="2402086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65" name="Rectangle 33">
            <a:extLst>
              <a:ext uri="{FF2B5EF4-FFF2-40B4-BE49-F238E27FC236}">
                <a16:creationId xmlns:a16="http://schemas.microsoft.com/office/drawing/2014/main" id="{4D6F1217-CC25-4171-B2B9-FE6B3DF85D54}"/>
              </a:ext>
            </a:extLst>
          </p:cNvPr>
          <p:cNvSpPr>
            <a:spLocks/>
          </p:cNvSpPr>
          <p:nvPr/>
        </p:nvSpPr>
        <p:spPr bwMode="auto">
          <a:xfrm rot="874445">
            <a:off x="6748676" y="4298198"/>
            <a:ext cx="631648" cy="2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687">
                <a:cs typeface="Gill Sans Light" charset="0"/>
              </a:rPr>
              <a:t>bitcoins</a:t>
            </a:r>
          </a:p>
        </p:txBody>
      </p:sp>
      <p:sp>
        <p:nvSpPr>
          <p:cNvPr id="69666" name="Rectangle 34">
            <a:extLst>
              <a:ext uri="{FF2B5EF4-FFF2-40B4-BE49-F238E27FC236}">
                <a16:creationId xmlns:a16="http://schemas.microsoft.com/office/drawing/2014/main" id="{77FF9D48-5AB4-4B46-BA80-80A74AF376F5}"/>
              </a:ext>
            </a:extLst>
          </p:cNvPr>
          <p:cNvSpPr>
            <a:spLocks/>
          </p:cNvSpPr>
          <p:nvPr/>
        </p:nvSpPr>
        <p:spPr bwMode="auto">
          <a:xfrm>
            <a:off x="7545586" y="375939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69667" name="Rectangle 35">
            <a:extLst>
              <a:ext uri="{FF2B5EF4-FFF2-40B4-BE49-F238E27FC236}">
                <a16:creationId xmlns:a16="http://schemas.microsoft.com/office/drawing/2014/main" id="{9AA1D19F-A351-4AE5-A590-973214444E91}"/>
              </a:ext>
            </a:extLst>
          </p:cNvPr>
          <p:cNvSpPr>
            <a:spLocks/>
          </p:cNvSpPr>
          <p:nvPr/>
        </p:nvSpPr>
        <p:spPr bwMode="auto">
          <a:xfrm>
            <a:off x="7711678" y="533679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5</a:t>
            </a:r>
          </a:p>
        </p:txBody>
      </p:sp>
      <p:sp>
        <p:nvSpPr>
          <p:cNvPr id="69668" name="Rectangle 36">
            <a:extLst>
              <a:ext uri="{FF2B5EF4-FFF2-40B4-BE49-F238E27FC236}">
                <a16:creationId xmlns:a16="http://schemas.microsoft.com/office/drawing/2014/main" id="{07AC5E6F-B37A-4323-9772-57C2505F7BFF}"/>
              </a:ext>
            </a:extLst>
          </p:cNvPr>
          <p:cNvSpPr>
            <a:spLocks/>
          </p:cNvSpPr>
          <p:nvPr/>
        </p:nvSpPr>
        <p:spPr bwMode="auto">
          <a:xfrm>
            <a:off x="7849243" y="495049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69669" name="Rectangle 37">
            <a:extLst>
              <a:ext uri="{FF2B5EF4-FFF2-40B4-BE49-F238E27FC236}">
                <a16:creationId xmlns:a16="http://schemas.microsoft.com/office/drawing/2014/main" id="{5306CFA3-0CC0-41FF-8BF1-8C84976A3FDD}"/>
              </a:ext>
            </a:extLst>
          </p:cNvPr>
          <p:cNvSpPr>
            <a:spLocks/>
          </p:cNvSpPr>
          <p:nvPr/>
        </p:nvSpPr>
        <p:spPr bwMode="auto">
          <a:xfrm>
            <a:off x="7812176" y="3887865"/>
            <a:ext cx="55624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.23,E-&gt;F</a:t>
            </a:r>
          </a:p>
        </p:txBody>
      </p:sp>
      <p:sp>
        <p:nvSpPr>
          <p:cNvPr id="69670" name="Rectangle 38">
            <a:extLst>
              <a:ext uri="{FF2B5EF4-FFF2-40B4-BE49-F238E27FC236}">
                <a16:creationId xmlns:a16="http://schemas.microsoft.com/office/drawing/2014/main" id="{1634079B-2770-42CC-8667-CF38176B3EFC}"/>
              </a:ext>
            </a:extLst>
          </p:cNvPr>
          <p:cNvSpPr>
            <a:spLocks/>
          </p:cNvSpPr>
          <p:nvPr/>
        </p:nvSpPr>
        <p:spPr bwMode="auto">
          <a:xfrm>
            <a:off x="7789086" y="4164685"/>
            <a:ext cx="599075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1.0,Z-&gt;B</a:t>
            </a:r>
          </a:p>
        </p:txBody>
      </p:sp>
      <p:sp>
        <p:nvSpPr>
          <p:cNvPr id="69671" name="Rectangle 39">
            <a:extLst>
              <a:ext uri="{FF2B5EF4-FFF2-40B4-BE49-F238E27FC236}">
                <a16:creationId xmlns:a16="http://schemas.microsoft.com/office/drawing/2014/main" id="{967D97C3-B68D-4E51-8D9A-6F5FE675C5A9}"/>
              </a:ext>
            </a:extLst>
          </p:cNvPr>
          <p:cNvSpPr>
            <a:spLocks/>
          </p:cNvSpPr>
          <p:nvPr/>
        </p:nvSpPr>
        <p:spPr bwMode="auto">
          <a:xfrm>
            <a:off x="8033449" y="4718326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69672" name="Rectangle 40">
            <a:extLst>
              <a:ext uri="{FF2B5EF4-FFF2-40B4-BE49-F238E27FC236}">
                <a16:creationId xmlns:a16="http://schemas.microsoft.com/office/drawing/2014/main" id="{8ADAD275-FF90-436B-A500-52B22633E4B6}"/>
              </a:ext>
            </a:extLst>
          </p:cNvPr>
          <p:cNvSpPr>
            <a:spLocks/>
          </p:cNvSpPr>
          <p:nvPr/>
        </p:nvSpPr>
        <p:spPr bwMode="auto">
          <a:xfrm>
            <a:off x="7875305" y="4432576"/>
            <a:ext cx="47128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1.0-&gt;Z</a:t>
            </a:r>
          </a:p>
        </p:txBody>
      </p:sp>
      <p:sp>
        <p:nvSpPr>
          <p:cNvPr id="69673" name="Line 41">
            <a:extLst>
              <a:ext uri="{FF2B5EF4-FFF2-40B4-BE49-F238E27FC236}">
                <a16:creationId xmlns:a16="http://schemas.microsoft.com/office/drawing/2014/main" id="{5F09B934-06C1-4B77-AA37-4CC16EF04B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2165" y="4273972"/>
            <a:ext cx="2035969" cy="296912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266"/>
          </a:p>
        </p:txBody>
      </p:sp>
      <p:pic>
        <p:nvPicPr>
          <p:cNvPr id="69674" name="Picture 42">
            <a:extLst>
              <a:ext uri="{FF2B5EF4-FFF2-40B4-BE49-F238E27FC236}">
                <a16:creationId xmlns:a16="http://schemas.microsoft.com/office/drawing/2014/main" id="{AB9EF395-1F34-460E-9D1D-B6E6F9FC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8" y="3643313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B62E706B-6E5F-4F26-8C52-EA7A44B166C9}"/>
              </a:ext>
            </a:extLst>
          </p:cNvPr>
          <p:cNvSpPr>
            <a:spLocks/>
          </p:cNvSpPr>
          <p:nvPr/>
        </p:nvSpPr>
        <p:spPr bwMode="auto">
          <a:xfrm>
            <a:off x="250031" y="1330523"/>
            <a:ext cx="8643938" cy="241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Why is this anonymous?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It’s all in the way we ‘prove’ we have a Zerocoin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This is done using a </a:t>
            </a:r>
            <a:r>
              <a:rPr lang="en-US" altLang="en-US" sz="2672" u="sng">
                <a:cs typeface="Gill Sans Light" charset="0"/>
              </a:rPr>
              <a:t>zero knowledge proof</a:t>
            </a: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0905868F-2DB5-4999-840C-24519241DD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031" y="178594"/>
            <a:ext cx="8643938" cy="1035844"/>
          </a:xfrm>
          <a:ln/>
        </p:spPr>
        <p:txBody>
          <a:bodyPr/>
          <a:lstStyle/>
          <a:p>
            <a:r>
              <a:rPr lang="en-US" altLang="en-US"/>
              <a:t>Spending Zerocoin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47B3E20-4B2F-47C1-8DE7-630FCF9364DD}"/>
              </a:ext>
            </a:extLst>
          </p:cNvPr>
          <p:cNvSpPr>
            <a:spLocks/>
          </p:cNvSpPr>
          <p:nvPr/>
        </p:nvSpPr>
        <p:spPr bwMode="auto">
          <a:xfrm>
            <a:off x="562570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661E8A1A-6E82-40AC-9BEA-57D3B46B7C23}"/>
              </a:ext>
            </a:extLst>
          </p:cNvPr>
          <p:cNvSpPr>
            <a:spLocks/>
          </p:cNvSpPr>
          <p:nvPr/>
        </p:nvSpPr>
        <p:spPr bwMode="auto">
          <a:xfrm>
            <a:off x="2268141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93BFC30E-171F-46E4-9062-1FAAC165BCFD}"/>
              </a:ext>
            </a:extLst>
          </p:cNvPr>
          <p:cNvSpPr>
            <a:spLocks/>
          </p:cNvSpPr>
          <p:nvPr/>
        </p:nvSpPr>
        <p:spPr bwMode="auto">
          <a:xfrm>
            <a:off x="3982641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70662" name="Rectangle 6">
            <a:extLst>
              <a:ext uri="{FF2B5EF4-FFF2-40B4-BE49-F238E27FC236}">
                <a16:creationId xmlns:a16="http://schemas.microsoft.com/office/drawing/2014/main" id="{A8C17331-7A26-4973-9F2C-A46CDD884F34}"/>
              </a:ext>
            </a:extLst>
          </p:cNvPr>
          <p:cNvSpPr>
            <a:spLocks/>
          </p:cNvSpPr>
          <p:nvPr/>
        </p:nvSpPr>
        <p:spPr bwMode="auto">
          <a:xfrm>
            <a:off x="5768578" y="377725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70663" name="Rectangle 7">
            <a:extLst>
              <a:ext uri="{FF2B5EF4-FFF2-40B4-BE49-F238E27FC236}">
                <a16:creationId xmlns:a16="http://schemas.microsoft.com/office/drawing/2014/main" id="{AC4CF539-59EF-4F98-A6C1-07B12CDEB1DC}"/>
              </a:ext>
            </a:extLst>
          </p:cNvPr>
          <p:cNvSpPr>
            <a:spLocks/>
          </p:cNvSpPr>
          <p:nvPr/>
        </p:nvSpPr>
        <p:spPr bwMode="auto">
          <a:xfrm>
            <a:off x="756131" y="3892330"/>
            <a:ext cx="63421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 b="1">
                <a:latin typeface="Gill Sans" charset="0"/>
                <a:cs typeface="Gill Sans" charset="0"/>
                <a:sym typeface="Gill Sans" charset="0"/>
              </a:rPr>
              <a:t>1.0,A-&gt;B</a:t>
            </a:r>
          </a:p>
        </p:txBody>
      </p:sp>
      <p:sp>
        <p:nvSpPr>
          <p:cNvPr id="70664" name="Rectangle 8">
            <a:extLst>
              <a:ext uri="{FF2B5EF4-FFF2-40B4-BE49-F238E27FC236}">
                <a16:creationId xmlns:a16="http://schemas.microsoft.com/office/drawing/2014/main" id="{282FFC1E-CEBD-4904-AC6E-1D36EB6BD8E7}"/>
              </a:ext>
            </a:extLst>
          </p:cNvPr>
          <p:cNvSpPr>
            <a:spLocks/>
          </p:cNvSpPr>
          <p:nvPr/>
        </p:nvSpPr>
        <p:spPr bwMode="auto">
          <a:xfrm>
            <a:off x="766573" y="4173615"/>
            <a:ext cx="59881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1.03,S-&gt;J</a:t>
            </a:r>
          </a:p>
        </p:txBody>
      </p:sp>
      <p:sp>
        <p:nvSpPr>
          <p:cNvPr id="70665" name="Rectangle 9">
            <a:extLst>
              <a:ext uri="{FF2B5EF4-FFF2-40B4-BE49-F238E27FC236}">
                <a16:creationId xmlns:a16="http://schemas.microsoft.com/office/drawing/2014/main" id="{BBCBFE1C-9DBE-4D2F-8908-6BAA832CA17B}"/>
              </a:ext>
            </a:extLst>
          </p:cNvPr>
          <p:cNvSpPr>
            <a:spLocks/>
          </p:cNvSpPr>
          <p:nvPr/>
        </p:nvSpPr>
        <p:spPr bwMode="auto">
          <a:xfrm>
            <a:off x="750249" y="4450435"/>
            <a:ext cx="60914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2.5,M-&gt;S</a:t>
            </a:r>
          </a:p>
        </p:txBody>
      </p:sp>
      <p:sp>
        <p:nvSpPr>
          <p:cNvPr id="70666" name="Rectangle 10">
            <a:extLst>
              <a:ext uri="{FF2B5EF4-FFF2-40B4-BE49-F238E27FC236}">
                <a16:creationId xmlns:a16="http://schemas.microsoft.com/office/drawing/2014/main" id="{FF1E0F24-072A-4C4A-940E-03CC482674BB}"/>
              </a:ext>
            </a:extLst>
          </p:cNvPr>
          <p:cNvSpPr>
            <a:spLocks/>
          </p:cNvSpPr>
          <p:nvPr/>
        </p:nvSpPr>
        <p:spPr bwMode="auto">
          <a:xfrm>
            <a:off x="1789923" y="4575451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70667" name="Rectangle 11">
            <a:extLst>
              <a:ext uri="{FF2B5EF4-FFF2-40B4-BE49-F238E27FC236}">
                <a16:creationId xmlns:a16="http://schemas.microsoft.com/office/drawing/2014/main" id="{3B1E32A6-7715-46EF-A5A8-6578E76F2E8D}"/>
              </a:ext>
            </a:extLst>
          </p:cNvPr>
          <p:cNvSpPr>
            <a:spLocks/>
          </p:cNvSpPr>
          <p:nvPr/>
        </p:nvSpPr>
        <p:spPr bwMode="auto">
          <a:xfrm>
            <a:off x="2531565" y="3896794"/>
            <a:ext cx="541367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1.0,J-&gt;Z</a:t>
            </a:r>
          </a:p>
        </p:txBody>
      </p:sp>
      <p:sp>
        <p:nvSpPr>
          <p:cNvPr id="70668" name="Rectangle 12">
            <a:extLst>
              <a:ext uri="{FF2B5EF4-FFF2-40B4-BE49-F238E27FC236}">
                <a16:creationId xmlns:a16="http://schemas.microsoft.com/office/drawing/2014/main" id="{B125C53B-6A2D-450F-93CA-A6D776B77F55}"/>
              </a:ext>
            </a:extLst>
          </p:cNvPr>
          <p:cNvSpPr>
            <a:spLocks/>
          </p:cNvSpPr>
          <p:nvPr/>
        </p:nvSpPr>
        <p:spPr bwMode="auto">
          <a:xfrm>
            <a:off x="2465711" y="4173615"/>
            <a:ext cx="477695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r>
              <a:rPr lang="en-US" altLang="en-US" sz="1406" b="1">
                <a:latin typeface="Gill Sans" charset="0"/>
                <a:cs typeface="Gill Sans" charset="0"/>
                <a:sym typeface="Gill Sans" charset="0"/>
              </a:rPr>
              <a:t>1.0,     </a:t>
            </a:r>
          </a:p>
        </p:txBody>
      </p:sp>
      <p:sp>
        <p:nvSpPr>
          <p:cNvPr id="70669" name="Rectangle 13">
            <a:extLst>
              <a:ext uri="{FF2B5EF4-FFF2-40B4-BE49-F238E27FC236}">
                <a16:creationId xmlns:a16="http://schemas.microsoft.com/office/drawing/2014/main" id="{5A3E7913-3062-471A-8155-DBE0EC3C6AA8}"/>
              </a:ext>
            </a:extLst>
          </p:cNvPr>
          <p:cNvSpPr>
            <a:spLocks/>
          </p:cNvSpPr>
          <p:nvPr/>
        </p:nvSpPr>
        <p:spPr bwMode="auto">
          <a:xfrm>
            <a:off x="2541819" y="4450435"/>
            <a:ext cx="49853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.9B-&gt;D</a:t>
            </a:r>
          </a:p>
        </p:txBody>
      </p:sp>
      <p:sp>
        <p:nvSpPr>
          <p:cNvPr id="70670" name="Rectangle 14">
            <a:extLst>
              <a:ext uri="{FF2B5EF4-FFF2-40B4-BE49-F238E27FC236}">
                <a16:creationId xmlns:a16="http://schemas.microsoft.com/office/drawing/2014/main" id="{41DF6BED-5784-45BD-BBF1-6B280C28291E}"/>
              </a:ext>
            </a:extLst>
          </p:cNvPr>
          <p:cNvSpPr>
            <a:spLocks/>
          </p:cNvSpPr>
          <p:nvPr/>
        </p:nvSpPr>
        <p:spPr bwMode="auto">
          <a:xfrm>
            <a:off x="2738145" y="4727255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70671" name="Rectangle 15">
            <a:extLst>
              <a:ext uri="{FF2B5EF4-FFF2-40B4-BE49-F238E27FC236}">
                <a16:creationId xmlns:a16="http://schemas.microsoft.com/office/drawing/2014/main" id="{787E80ED-61CB-4982-AD0E-5BEA604FAE7A}"/>
              </a:ext>
            </a:extLst>
          </p:cNvPr>
          <p:cNvSpPr>
            <a:spLocks/>
          </p:cNvSpPr>
          <p:nvPr/>
        </p:nvSpPr>
        <p:spPr bwMode="auto">
          <a:xfrm>
            <a:off x="726988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1</a:t>
            </a:r>
          </a:p>
        </p:txBody>
      </p:sp>
      <p:sp>
        <p:nvSpPr>
          <p:cNvPr id="70672" name="Rectangle 16">
            <a:extLst>
              <a:ext uri="{FF2B5EF4-FFF2-40B4-BE49-F238E27FC236}">
                <a16:creationId xmlns:a16="http://schemas.microsoft.com/office/drawing/2014/main" id="{71B20E66-3F3A-45E9-B9F6-B2D898BA46B3}"/>
              </a:ext>
            </a:extLst>
          </p:cNvPr>
          <p:cNvSpPr>
            <a:spLocks/>
          </p:cNvSpPr>
          <p:nvPr/>
        </p:nvSpPr>
        <p:spPr bwMode="auto">
          <a:xfrm>
            <a:off x="2434233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2</a:t>
            </a:r>
          </a:p>
        </p:txBody>
      </p:sp>
      <p:sp>
        <p:nvSpPr>
          <p:cNvPr id="70673" name="Rectangle 17">
            <a:extLst>
              <a:ext uri="{FF2B5EF4-FFF2-40B4-BE49-F238E27FC236}">
                <a16:creationId xmlns:a16="http://schemas.microsoft.com/office/drawing/2014/main" id="{47775D55-78B5-4070-8CE6-27EE74B66E0C}"/>
              </a:ext>
            </a:extLst>
          </p:cNvPr>
          <p:cNvSpPr>
            <a:spLocks/>
          </p:cNvSpPr>
          <p:nvPr/>
        </p:nvSpPr>
        <p:spPr bwMode="auto">
          <a:xfrm>
            <a:off x="4148733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3</a:t>
            </a:r>
          </a:p>
        </p:txBody>
      </p:sp>
      <p:sp>
        <p:nvSpPr>
          <p:cNvPr id="70674" name="Rectangle 18">
            <a:extLst>
              <a:ext uri="{FF2B5EF4-FFF2-40B4-BE49-F238E27FC236}">
                <a16:creationId xmlns:a16="http://schemas.microsoft.com/office/drawing/2014/main" id="{ACCEAB41-4FE7-4ABA-A2ED-8EC550C86F25}"/>
              </a:ext>
            </a:extLst>
          </p:cNvPr>
          <p:cNvSpPr>
            <a:spLocks/>
          </p:cNvSpPr>
          <p:nvPr/>
        </p:nvSpPr>
        <p:spPr bwMode="auto">
          <a:xfrm>
            <a:off x="5934670" y="535465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4</a:t>
            </a:r>
          </a:p>
        </p:txBody>
      </p:sp>
      <p:sp>
        <p:nvSpPr>
          <p:cNvPr id="70675" name="Rectangle 19">
            <a:extLst>
              <a:ext uri="{FF2B5EF4-FFF2-40B4-BE49-F238E27FC236}">
                <a16:creationId xmlns:a16="http://schemas.microsoft.com/office/drawing/2014/main" id="{35FB3280-91CF-4A30-AA2E-721E44B27F99}"/>
              </a:ext>
            </a:extLst>
          </p:cNvPr>
          <p:cNvSpPr>
            <a:spLocks/>
          </p:cNvSpPr>
          <p:nvPr/>
        </p:nvSpPr>
        <p:spPr bwMode="auto">
          <a:xfrm>
            <a:off x="4189028" y="3887865"/>
            <a:ext cx="59516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1.0,C-&gt;E</a:t>
            </a:r>
          </a:p>
        </p:txBody>
      </p:sp>
      <p:sp>
        <p:nvSpPr>
          <p:cNvPr id="70676" name="Rectangle 20">
            <a:extLst>
              <a:ext uri="{FF2B5EF4-FFF2-40B4-BE49-F238E27FC236}">
                <a16:creationId xmlns:a16="http://schemas.microsoft.com/office/drawing/2014/main" id="{5424DDEA-4994-49A3-9CD1-D8C288AEB9F2}"/>
              </a:ext>
            </a:extLst>
          </p:cNvPr>
          <p:cNvSpPr>
            <a:spLocks/>
          </p:cNvSpPr>
          <p:nvPr/>
        </p:nvSpPr>
        <p:spPr bwMode="auto">
          <a:xfrm>
            <a:off x="4227654" y="4164685"/>
            <a:ext cx="51456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1.2,E-&gt;J</a:t>
            </a:r>
          </a:p>
        </p:txBody>
      </p:sp>
      <p:sp>
        <p:nvSpPr>
          <p:cNvPr id="70677" name="Rectangle 21">
            <a:extLst>
              <a:ext uri="{FF2B5EF4-FFF2-40B4-BE49-F238E27FC236}">
                <a16:creationId xmlns:a16="http://schemas.microsoft.com/office/drawing/2014/main" id="{8709DBF5-9217-4EBD-ABDA-7DDCD52043A7}"/>
              </a:ext>
            </a:extLst>
          </p:cNvPr>
          <p:cNvSpPr>
            <a:spLocks/>
          </p:cNvSpPr>
          <p:nvPr/>
        </p:nvSpPr>
        <p:spPr bwMode="auto">
          <a:xfrm>
            <a:off x="4239076" y="4441505"/>
            <a:ext cx="47609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.2,M-&gt;J</a:t>
            </a:r>
          </a:p>
        </p:txBody>
      </p:sp>
      <p:sp>
        <p:nvSpPr>
          <p:cNvPr id="70678" name="Rectangle 22">
            <a:extLst>
              <a:ext uri="{FF2B5EF4-FFF2-40B4-BE49-F238E27FC236}">
                <a16:creationId xmlns:a16="http://schemas.microsoft.com/office/drawing/2014/main" id="{946F912E-C74F-4120-B101-8F815536C727}"/>
              </a:ext>
            </a:extLst>
          </p:cNvPr>
          <p:cNvSpPr>
            <a:spLocks/>
          </p:cNvSpPr>
          <p:nvPr/>
        </p:nvSpPr>
        <p:spPr bwMode="auto">
          <a:xfrm>
            <a:off x="4425856" y="4718326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70679" name="Rectangle 23">
            <a:extLst>
              <a:ext uri="{FF2B5EF4-FFF2-40B4-BE49-F238E27FC236}">
                <a16:creationId xmlns:a16="http://schemas.microsoft.com/office/drawing/2014/main" id="{76C6F3C9-CD85-432C-A404-433A8150F749}"/>
              </a:ext>
            </a:extLst>
          </p:cNvPr>
          <p:cNvSpPr>
            <a:spLocks/>
          </p:cNvSpPr>
          <p:nvPr/>
        </p:nvSpPr>
        <p:spPr bwMode="auto">
          <a:xfrm>
            <a:off x="2567890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70680" name="Rectangle 24">
            <a:extLst>
              <a:ext uri="{FF2B5EF4-FFF2-40B4-BE49-F238E27FC236}">
                <a16:creationId xmlns:a16="http://schemas.microsoft.com/office/drawing/2014/main" id="{48C40F09-D438-4096-874B-69D6AA4C2B6A}"/>
              </a:ext>
            </a:extLst>
          </p:cNvPr>
          <p:cNvSpPr>
            <a:spLocks/>
          </p:cNvSpPr>
          <p:nvPr/>
        </p:nvSpPr>
        <p:spPr bwMode="auto">
          <a:xfrm>
            <a:off x="4232719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70681" name="Rectangle 25">
            <a:extLst>
              <a:ext uri="{FF2B5EF4-FFF2-40B4-BE49-F238E27FC236}">
                <a16:creationId xmlns:a16="http://schemas.microsoft.com/office/drawing/2014/main" id="{0E667B8F-5D48-4148-BB95-3EB3187DA1A3}"/>
              </a:ext>
            </a:extLst>
          </p:cNvPr>
          <p:cNvSpPr>
            <a:spLocks/>
          </p:cNvSpPr>
          <p:nvPr/>
        </p:nvSpPr>
        <p:spPr bwMode="auto">
          <a:xfrm>
            <a:off x="6072235" y="496835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70682" name="Rectangle 26">
            <a:extLst>
              <a:ext uri="{FF2B5EF4-FFF2-40B4-BE49-F238E27FC236}">
                <a16:creationId xmlns:a16="http://schemas.microsoft.com/office/drawing/2014/main" id="{17B357B8-CDCA-4446-A445-A4EFF91C1BE8}"/>
              </a:ext>
            </a:extLst>
          </p:cNvPr>
          <p:cNvSpPr>
            <a:spLocks/>
          </p:cNvSpPr>
          <p:nvPr/>
        </p:nvSpPr>
        <p:spPr bwMode="auto">
          <a:xfrm>
            <a:off x="6034610" y="3905724"/>
            <a:ext cx="55624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.23,E-&gt;F</a:t>
            </a:r>
          </a:p>
        </p:txBody>
      </p:sp>
      <p:sp>
        <p:nvSpPr>
          <p:cNvPr id="70683" name="Rectangle 27">
            <a:extLst>
              <a:ext uri="{FF2B5EF4-FFF2-40B4-BE49-F238E27FC236}">
                <a16:creationId xmlns:a16="http://schemas.microsoft.com/office/drawing/2014/main" id="{AFFF88A9-F96D-49B4-8BAF-292062A73DBE}"/>
              </a:ext>
            </a:extLst>
          </p:cNvPr>
          <p:cNvSpPr>
            <a:spLocks/>
          </p:cNvSpPr>
          <p:nvPr/>
        </p:nvSpPr>
        <p:spPr bwMode="auto">
          <a:xfrm>
            <a:off x="6048064" y="4182544"/>
            <a:ext cx="53380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.9,M-&gt;B</a:t>
            </a:r>
          </a:p>
        </p:txBody>
      </p:sp>
      <p:sp>
        <p:nvSpPr>
          <p:cNvPr id="70684" name="Rectangle 28">
            <a:extLst>
              <a:ext uri="{FF2B5EF4-FFF2-40B4-BE49-F238E27FC236}">
                <a16:creationId xmlns:a16="http://schemas.microsoft.com/office/drawing/2014/main" id="{AC686B93-60F5-48DF-8619-CCE1974B7A8E}"/>
              </a:ext>
            </a:extLst>
          </p:cNvPr>
          <p:cNvSpPr>
            <a:spLocks/>
          </p:cNvSpPr>
          <p:nvPr/>
        </p:nvSpPr>
        <p:spPr bwMode="auto">
          <a:xfrm>
            <a:off x="6256441" y="4736185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70685" name="Rectangle 29">
            <a:extLst>
              <a:ext uri="{FF2B5EF4-FFF2-40B4-BE49-F238E27FC236}">
                <a16:creationId xmlns:a16="http://schemas.microsoft.com/office/drawing/2014/main" id="{590BB220-8D9E-48A6-A866-660505431C71}"/>
              </a:ext>
            </a:extLst>
          </p:cNvPr>
          <p:cNvSpPr>
            <a:spLocks/>
          </p:cNvSpPr>
          <p:nvPr/>
        </p:nvSpPr>
        <p:spPr bwMode="auto">
          <a:xfrm>
            <a:off x="6093833" y="4450435"/>
            <a:ext cx="47128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1.0-&gt;Z</a:t>
            </a:r>
          </a:p>
        </p:txBody>
      </p:sp>
      <p:pic>
        <p:nvPicPr>
          <p:cNvPr id="70686" name="Picture 30">
            <a:extLst>
              <a:ext uri="{FF2B5EF4-FFF2-40B4-BE49-F238E27FC236}">
                <a16:creationId xmlns:a16="http://schemas.microsoft.com/office/drawing/2014/main" id="{62B88378-90E8-4095-B768-DA043CEE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937992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87" name="Picture 31">
            <a:extLst>
              <a:ext uri="{FF2B5EF4-FFF2-40B4-BE49-F238E27FC236}">
                <a16:creationId xmlns:a16="http://schemas.microsoft.com/office/drawing/2014/main" id="{A50A2EA8-9635-470A-97F7-08117F5747F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75" y="4392290"/>
            <a:ext cx="678656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88" name="Rectangle 32">
            <a:extLst>
              <a:ext uri="{FF2B5EF4-FFF2-40B4-BE49-F238E27FC236}">
                <a16:creationId xmlns:a16="http://schemas.microsoft.com/office/drawing/2014/main" id="{B5CCFBC9-048B-488A-BA2D-BF998CBCFED8}"/>
              </a:ext>
            </a:extLst>
          </p:cNvPr>
          <p:cNvSpPr>
            <a:spLocks/>
          </p:cNvSpPr>
          <p:nvPr/>
        </p:nvSpPr>
        <p:spPr bwMode="auto">
          <a:xfrm>
            <a:off x="7545586" y="3759398"/>
            <a:ext cx="1026914" cy="1518047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266"/>
          </a:p>
        </p:txBody>
      </p:sp>
      <p:sp>
        <p:nvSpPr>
          <p:cNvPr id="70689" name="Rectangle 33">
            <a:extLst>
              <a:ext uri="{FF2B5EF4-FFF2-40B4-BE49-F238E27FC236}">
                <a16:creationId xmlns:a16="http://schemas.microsoft.com/office/drawing/2014/main" id="{99FED34D-0E89-440B-AB70-B07A802C0AEB}"/>
              </a:ext>
            </a:extLst>
          </p:cNvPr>
          <p:cNvSpPr>
            <a:spLocks/>
          </p:cNvSpPr>
          <p:nvPr/>
        </p:nvSpPr>
        <p:spPr bwMode="auto">
          <a:xfrm>
            <a:off x="7711678" y="5336794"/>
            <a:ext cx="692498" cy="292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98">
                <a:cs typeface="Gill Sans Light" charset="0"/>
              </a:rPr>
              <a:t>Block 5</a:t>
            </a:r>
          </a:p>
        </p:txBody>
      </p:sp>
      <p:sp>
        <p:nvSpPr>
          <p:cNvPr id="70690" name="Rectangle 34">
            <a:extLst>
              <a:ext uri="{FF2B5EF4-FFF2-40B4-BE49-F238E27FC236}">
                <a16:creationId xmlns:a16="http://schemas.microsoft.com/office/drawing/2014/main" id="{C213CFCD-8CC2-4D8D-BC07-E13145E647A0}"/>
              </a:ext>
            </a:extLst>
          </p:cNvPr>
          <p:cNvSpPr>
            <a:spLocks/>
          </p:cNvSpPr>
          <p:nvPr/>
        </p:nvSpPr>
        <p:spPr bwMode="auto">
          <a:xfrm>
            <a:off x="7849243" y="4950497"/>
            <a:ext cx="44974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HASH</a:t>
            </a:r>
          </a:p>
        </p:txBody>
      </p:sp>
      <p:sp>
        <p:nvSpPr>
          <p:cNvPr id="70691" name="Rectangle 35">
            <a:extLst>
              <a:ext uri="{FF2B5EF4-FFF2-40B4-BE49-F238E27FC236}">
                <a16:creationId xmlns:a16="http://schemas.microsoft.com/office/drawing/2014/main" id="{01965CDB-95E1-46AE-8BC1-1D1E18C4B47B}"/>
              </a:ext>
            </a:extLst>
          </p:cNvPr>
          <p:cNvSpPr>
            <a:spLocks/>
          </p:cNvSpPr>
          <p:nvPr/>
        </p:nvSpPr>
        <p:spPr bwMode="auto">
          <a:xfrm>
            <a:off x="7812176" y="3887865"/>
            <a:ext cx="556243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.23,E-&gt;F</a:t>
            </a:r>
          </a:p>
        </p:txBody>
      </p:sp>
      <p:sp>
        <p:nvSpPr>
          <p:cNvPr id="70692" name="Rectangle 36">
            <a:extLst>
              <a:ext uri="{FF2B5EF4-FFF2-40B4-BE49-F238E27FC236}">
                <a16:creationId xmlns:a16="http://schemas.microsoft.com/office/drawing/2014/main" id="{8EBCFC68-C389-4C31-B452-9ACCF5969642}"/>
              </a:ext>
            </a:extLst>
          </p:cNvPr>
          <p:cNvSpPr>
            <a:spLocks/>
          </p:cNvSpPr>
          <p:nvPr/>
        </p:nvSpPr>
        <p:spPr bwMode="auto">
          <a:xfrm>
            <a:off x="7822280" y="4164685"/>
            <a:ext cx="533800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.9,M-&gt;B</a:t>
            </a:r>
          </a:p>
        </p:txBody>
      </p:sp>
      <p:sp>
        <p:nvSpPr>
          <p:cNvPr id="70693" name="Rectangle 37">
            <a:extLst>
              <a:ext uri="{FF2B5EF4-FFF2-40B4-BE49-F238E27FC236}">
                <a16:creationId xmlns:a16="http://schemas.microsoft.com/office/drawing/2014/main" id="{70E53C00-46E7-4670-832F-522111596971}"/>
              </a:ext>
            </a:extLst>
          </p:cNvPr>
          <p:cNvSpPr>
            <a:spLocks/>
          </p:cNvSpPr>
          <p:nvPr/>
        </p:nvSpPr>
        <p:spPr bwMode="auto">
          <a:xfrm>
            <a:off x="8033449" y="4718326"/>
            <a:ext cx="91372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...</a:t>
            </a:r>
          </a:p>
        </p:txBody>
      </p:sp>
      <p:sp>
        <p:nvSpPr>
          <p:cNvPr id="70694" name="Rectangle 38">
            <a:extLst>
              <a:ext uri="{FF2B5EF4-FFF2-40B4-BE49-F238E27FC236}">
                <a16:creationId xmlns:a16="http://schemas.microsoft.com/office/drawing/2014/main" id="{7C70A008-FBAE-43BB-B583-3C37E40D084F}"/>
              </a:ext>
            </a:extLst>
          </p:cNvPr>
          <p:cNvSpPr>
            <a:spLocks/>
          </p:cNvSpPr>
          <p:nvPr/>
        </p:nvSpPr>
        <p:spPr bwMode="auto">
          <a:xfrm>
            <a:off x="7875305" y="4432576"/>
            <a:ext cx="471284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406">
                <a:cs typeface="Gill Sans Light" charset="0"/>
              </a:rPr>
              <a:t>1.0-&gt;Z</a:t>
            </a:r>
          </a:p>
        </p:txBody>
      </p:sp>
      <p:sp>
        <p:nvSpPr>
          <p:cNvPr id="70695" name="Line 39">
            <a:extLst>
              <a:ext uri="{FF2B5EF4-FFF2-40B4-BE49-F238E27FC236}">
                <a16:creationId xmlns:a16="http://schemas.microsoft.com/office/drawing/2014/main" id="{EFCBA7E3-F538-477D-B401-F274A81E17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2165" y="4273972"/>
            <a:ext cx="2035969" cy="296912"/>
          </a:xfrm>
          <a:prstGeom prst="line">
            <a:avLst/>
          </a:prstGeom>
          <a:noFill/>
          <a:ln w="50800" cap="rnd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266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E59E7CDB-FA90-4BDE-A0FB-E5A014632FAE}"/>
              </a:ext>
            </a:extLst>
          </p:cNvPr>
          <p:cNvSpPr>
            <a:spLocks/>
          </p:cNvSpPr>
          <p:nvPr/>
        </p:nvSpPr>
        <p:spPr bwMode="auto">
          <a:xfrm>
            <a:off x="250031" y="1330523"/>
            <a:ext cx="8643938" cy="500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marL="685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Zero knowledge [Goldwasser, Micali 1980s, and beyond]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Prove a statement without revealing </a:t>
            </a:r>
            <a:r>
              <a:rPr lang="en-US" altLang="en-US" sz="2672" u="sng">
                <a:cs typeface="Gill Sans Light" charset="0"/>
              </a:rPr>
              <a:t>any other knowledge</a:t>
            </a:r>
          </a:p>
          <a:p>
            <a:pPr lvl="1"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Specific variant: proof of knowledge</a:t>
            </a:r>
            <a:endParaRPr lang="en-US" altLang="en-US" sz="2672" u="sng">
              <a:cs typeface="Gill Sans Light" charset="0"/>
            </a:endParaRP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Here we </a:t>
            </a:r>
            <a:r>
              <a:rPr lang="en-US" altLang="en-US" sz="2672" u="sng">
                <a:cs typeface="Gill Sans Light" charset="0"/>
              </a:rPr>
              <a:t>prove knowledge of</a:t>
            </a:r>
            <a:r>
              <a:rPr lang="en-US" altLang="en-US" sz="2672">
                <a:cs typeface="Gill Sans Light" charset="0"/>
              </a:rPr>
              <a:t>: </a:t>
            </a:r>
            <a:br>
              <a:rPr lang="en-US" altLang="en-US" sz="2672">
                <a:cs typeface="Gill Sans Light" charset="0"/>
              </a:rPr>
            </a:br>
            <a:r>
              <a:rPr lang="en-US" altLang="en-US" sz="2672">
                <a:cs typeface="Gill Sans Light" charset="0"/>
              </a:rPr>
              <a:t>(a) a Zerocoin in the block chain</a:t>
            </a:r>
            <a:br>
              <a:rPr lang="en-US" altLang="en-US" sz="2672">
                <a:cs typeface="Gill Sans Light" charset="0"/>
              </a:rPr>
            </a:br>
            <a:r>
              <a:rPr lang="en-US" altLang="en-US" sz="2672">
                <a:cs typeface="Gill Sans Light" charset="0"/>
              </a:rPr>
              <a:t>(b) we just revealed the actual serial number inside of it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The trick is doing this efficiently!</a:t>
            </a: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65585D0A-F19A-4B43-8654-AAB52B78D7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031" y="178594"/>
            <a:ext cx="8643938" cy="1035844"/>
          </a:xfrm>
          <a:ln/>
        </p:spPr>
        <p:txBody>
          <a:bodyPr/>
          <a:lstStyle/>
          <a:p>
            <a:r>
              <a:rPr lang="en-US" altLang="en-US"/>
              <a:t>Spending Zerocoin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E7BEE52F-7B85-43B8-BFD0-F04B312EB428}"/>
              </a:ext>
            </a:extLst>
          </p:cNvPr>
          <p:cNvSpPr>
            <a:spLocks/>
          </p:cNvSpPr>
          <p:nvPr/>
        </p:nvSpPr>
        <p:spPr bwMode="auto">
          <a:xfrm>
            <a:off x="250031" y="1330523"/>
            <a:ext cx="8643938" cy="500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 dirty="0">
                <a:cs typeface="Gill Sans Light" charset="0"/>
              </a:rPr>
              <a:t>Inefficient proof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 dirty="0">
                <a:cs typeface="Gill Sans Light" charset="0"/>
              </a:rPr>
              <a:t>Identify all valid </a:t>
            </a:r>
            <a:r>
              <a:rPr lang="en-US" altLang="en-US" sz="2672" dirty="0" err="1">
                <a:cs typeface="Gill Sans Light" charset="0"/>
              </a:rPr>
              <a:t>Zerocoins</a:t>
            </a:r>
            <a:r>
              <a:rPr lang="en-US" altLang="en-US" sz="2672" dirty="0">
                <a:cs typeface="Gill Sans Light" charset="0"/>
              </a:rPr>
              <a:t> in the blockchain</a:t>
            </a:r>
            <a:br>
              <a:rPr lang="en-US" altLang="en-US" sz="2672" dirty="0">
                <a:cs typeface="Gill Sans Light" charset="0"/>
              </a:rPr>
            </a:br>
            <a:r>
              <a:rPr lang="en-US" altLang="en-US" sz="2672" dirty="0">
                <a:cs typeface="Gill Sans Light" charset="0"/>
              </a:rPr>
              <a:t>(call them                        )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 dirty="0">
                <a:cs typeface="Gill Sans Light" charset="0"/>
              </a:rPr>
              <a:t>Prove knowledge of    such that:</a:t>
            </a:r>
          </a:p>
          <a:p>
            <a:pPr>
              <a:spcBef>
                <a:spcPts val="2672"/>
              </a:spcBef>
            </a:pPr>
            <a:endParaRPr lang="en-US" altLang="en-US" sz="2672" dirty="0">
              <a:cs typeface="Gill Sans Light" charset="0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6407ABC7-56BB-4A4F-B132-5DB5B69A0E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031" y="178594"/>
            <a:ext cx="8643938" cy="1035844"/>
          </a:xfrm>
          <a:ln/>
        </p:spPr>
        <p:txBody>
          <a:bodyPr/>
          <a:lstStyle/>
          <a:p>
            <a:r>
              <a:rPr lang="en-US" altLang="en-US" dirty="0"/>
              <a:t>Spending </a:t>
            </a:r>
            <a:r>
              <a:rPr lang="en-US" altLang="en-US" dirty="0" err="1"/>
              <a:t>Zerocoin</a:t>
            </a:r>
            <a:endParaRPr lang="en-US" altLang="en-US" dirty="0"/>
          </a:p>
        </p:txBody>
      </p:sp>
      <p:pic>
        <p:nvPicPr>
          <p:cNvPr id="72707" name="Picture 3">
            <a:extLst>
              <a:ext uri="{FF2B5EF4-FFF2-40B4-BE49-F238E27FC236}">
                <a16:creationId xmlns:a16="http://schemas.microsoft.com/office/drawing/2014/main" id="{29847E68-A6ED-4FEF-BFAA-3B9C5280B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944" y="2544961"/>
            <a:ext cx="2035969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4">
            <a:extLst>
              <a:ext uri="{FF2B5EF4-FFF2-40B4-BE49-F238E27FC236}">
                <a16:creationId xmlns:a16="http://schemas.microsoft.com/office/drawing/2014/main" id="{4465E966-C9D7-4499-9657-00B8E415D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528" y="3344466"/>
            <a:ext cx="241102" cy="25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5">
            <a:extLst>
              <a:ext uri="{FF2B5EF4-FFF2-40B4-BE49-F238E27FC236}">
                <a16:creationId xmlns:a16="http://schemas.microsoft.com/office/drawing/2014/main" id="{478EB564-AF8C-4A00-A603-50A89F978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4125516"/>
            <a:ext cx="5384602" cy="3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Rectangle 6">
            <a:extLst>
              <a:ext uri="{FF2B5EF4-FFF2-40B4-BE49-F238E27FC236}">
                <a16:creationId xmlns:a16="http://schemas.microsoft.com/office/drawing/2014/main" id="{0C283C8A-C995-481B-8BB6-444E792A2493}"/>
              </a:ext>
            </a:extLst>
          </p:cNvPr>
          <p:cNvSpPr>
            <a:spLocks/>
          </p:cNvSpPr>
          <p:nvPr/>
        </p:nvSpPr>
        <p:spPr bwMode="auto">
          <a:xfrm>
            <a:off x="1650876" y="5339953"/>
            <a:ext cx="5232797" cy="517922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2953">
                <a:cs typeface="Gill Sans Light" charset="0"/>
              </a:rPr>
              <a:t>These ‘or’ proofs have cost O(N)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3C9A634B-0396-4A21-82B6-6BC1F8282231}"/>
              </a:ext>
            </a:extLst>
          </p:cNvPr>
          <p:cNvSpPr>
            <a:spLocks/>
          </p:cNvSpPr>
          <p:nvPr/>
        </p:nvSpPr>
        <p:spPr bwMode="auto">
          <a:xfrm>
            <a:off x="250031" y="1330523"/>
            <a:ext cx="8643938" cy="500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marL="304800" indent="-304800"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Better approach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Use an efficient </a:t>
            </a:r>
            <a:r>
              <a:rPr lang="en-US" altLang="en-US" sz="2672" u="sng">
                <a:cs typeface="Gill Sans Light" charset="0"/>
              </a:rPr>
              <a:t>one-way accumulator</a:t>
            </a:r>
            <a:endParaRPr lang="en-US" altLang="en-US" sz="2672">
              <a:cs typeface="Gill Sans Light" charset="0"/>
            </a:endParaRP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Accumulate                        to produce accumulator  </a:t>
            </a:r>
          </a:p>
          <a:p>
            <a:pPr>
              <a:spcBef>
                <a:spcPts val="2672"/>
              </a:spcBef>
              <a:buClr>
                <a:srgbClr val="414141"/>
              </a:buClr>
              <a:buSzPct val="81000"/>
              <a:buFont typeface="Gill Sans Light" charset="0"/>
              <a:buChar char="•"/>
            </a:pPr>
            <a:r>
              <a:rPr lang="en-US" altLang="en-US" sz="2672">
                <a:cs typeface="Gill Sans Light" charset="0"/>
              </a:rPr>
              <a:t>Then prove knowledge of a </a:t>
            </a:r>
            <a:r>
              <a:rPr lang="en-US" altLang="en-US" sz="2672" u="sng">
                <a:cs typeface="Gill Sans Light" charset="0"/>
              </a:rPr>
              <a:t>witness</a:t>
            </a:r>
            <a:r>
              <a:rPr lang="en-US" altLang="en-US" sz="2672">
                <a:cs typeface="Gill Sans Light" charset="0"/>
              </a:rPr>
              <a:t> s.t. </a:t>
            </a: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34727FAF-2887-4CE5-B8D4-DCC34A958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031" y="178594"/>
            <a:ext cx="8643938" cy="1035844"/>
          </a:xfrm>
          <a:ln/>
        </p:spPr>
        <p:txBody>
          <a:bodyPr/>
          <a:lstStyle/>
          <a:p>
            <a:r>
              <a:rPr lang="en-US" altLang="en-US"/>
              <a:t>Spending Zerocoin</a:t>
            </a:r>
          </a:p>
        </p:txBody>
      </p:sp>
      <p:pic>
        <p:nvPicPr>
          <p:cNvPr id="73731" name="Picture 3">
            <a:extLst>
              <a:ext uri="{FF2B5EF4-FFF2-40B4-BE49-F238E27FC236}">
                <a16:creationId xmlns:a16="http://schemas.microsoft.com/office/drawing/2014/main" id="{CA9CC872-1393-4663-A322-8E4DF7CE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486" y="2923540"/>
            <a:ext cx="2035969" cy="29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4">
            <a:extLst>
              <a:ext uri="{FF2B5EF4-FFF2-40B4-BE49-F238E27FC236}">
                <a16:creationId xmlns:a16="http://schemas.microsoft.com/office/drawing/2014/main" id="{0301A9C7-ACCF-4E4D-9820-1025B7F51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375" y="2919849"/>
            <a:ext cx="232172" cy="241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5">
            <a:extLst>
              <a:ext uri="{FF2B5EF4-FFF2-40B4-BE49-F238E27FC236}">
                <a16:creationId xmlns:a16="http://schemas.microsoft.com/office/drawing/2014/main" id="{094B74B9-ACCB-4966-87BA-32E6EBA9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38" y="3688874"/>
            <a:ext cx="2000250" cy="3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future of </a:t>
            </a:r>
            <a:r>
              <a:rPr lang="en-US" dirty="0" err="1"/>
              <a:t>Bitcoin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Attacks on </a:t>
            </a:r>
            <a:r>
              <a:rPr lang="en-US" dirty="0" err="1"/>
              <a:t>Zerocoin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Should we tradeoff privacy for usability? Is privacy a main principle?	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9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Some of the slides, content, or pictures are borrowed from the following resources, and some pictures are obtained through Google search without being referenced below:</a:t>
            </a:r>
          </a:p>
          <a:p>
            <a:endParaRPr lang="en-US" sz="1600" dirty="0"/>
          </a:p>
          <a:p>
            <a:r>
              <a:rPr lang="en-US" altLang="ko-KR" sz="2400" dirty="0">
                <a:hlinkClick r:id="rId2"/>
              </a:rPr>
              <a:t>L24-BitCoin and Security</a:t>
            </a:r>
            <a:r>
              <a:rPr lang="en-US" altLang="ko-KR" sz="2400" dirty="0"/>
              <a:t>, many of the slides borrowed from this presentation with modifications. </a:t>
            </a:r>
            <a:endParaRPr lang="ko-KR" altLang="en-US" sz="2400" dirty="0"/>
          </a:p>
          <a:p>
            <a:endParaRPr lang="en-US" sz="2400" b="1" dirty="0">
              <a:latin typeface="Helvetica Neue" charset="0"/>
              <a:cs typeface="Helvetica Neue" charset="0"/>
              <a:sym typeface="Helvetica Neue" charset="0"/>
            </a:endParaRPr>
          </a:p>
          <a:p>
            <a:r>
              <a:rPr lang="en-US" sz="2400" b="1" dirty="0">
                <a:latin typeface="Helvetica Neue" charset="0"/>
                <a:cs typeface="Helvetica Neue" charset="0"/>
                <a:sym typeface="Helvetica Neue" charset="0"/>
              </a:rPr>
              <a:t>Ian </a:t>
            </a:r>
            <a:r>
              <a:rPr lang="en-US" sz="2400" b="1" dirty="0" err="1">
                <a:latin typeface="Helvetica Neue" charset="0"/>
                <a:cs typeface="Helvetica Neue" charset="0"/>
                <a:sym typeface="Helvetica Neue" charset="0"/>
              </a:rPr>
              <a:t>Miers</a:t>
            </a:r>
            <a:r>
              <a:rPr lang="en-US" sz="2400" b="1" dirty="0">
                <a:latin typeface="Helvetica Neue" charset="0"/>
                <a:cs typeface="Helvetica Neue" charset="0"/>
                <a:sym typeface="Helvetica Neue" charset="0"/>
              </a:rPr>
              <a:t>, </a:t>
            </a:r>
            <a:r>
              <a:rPr lang="en-US" sz="2400" dirty="0" err="1"/>
              <a:t>Zerocoin</a:t>
            </a:r>
            <a:r>
              <a:rPr lang="en-US" sz="2400" dirty="0"/>
              <a:t>: Anonymous Distributed E-Cash from </a:t>
            </a:r>
            <a:r>
              <a:rPr lang="en-US" sz="2400" dirty="0" err="1"/>
              <a:t>Bitcoin</a:t>
            </a:r>
            <a:r>
              <a:rPr lang="en-US" sz="2400" dirty="0"/>
              <a:t>, IEE S&amp;P slides</a:t>
            </a:r>
          </a:p>
          <a:p>
            <a:pPr marL="0" indent="0"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3C50-780B-074C-BF56-86272B9C2D2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E-Cash Crypto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SzPct val="46000"/>
              <a:buFont typeface="Wingdings" charset="2"/>
              <a:buChar char="v"/>
            </a:pPr>
            <a:r>
              <a:rPr lang="en-US" dirty="0"/>
              <a:t>Chaum82: blind signatures for e-cash</a:t>
            </a:r>
          </a:p>
          <a:p>
            <a:pPr>
              <a:spcBef>
                <a:spcPts val="1687"/>
              </a:spcBef>
              <a:buSzPct val="46000"/>
              <a:buFont typeface="Wingdings" charset="2"/>
              <a:buChar char="v"/>
            </a:pPr>
            <a:r>
              <a:rPr lang="en-US" dirty="0"/>
              <a:t>Chaum88: retroactive double spender identification </a:t>
            </a:r>
          </a:p>
          <a:p>
            <a:pPr>
              <a:spcBef>
                <a:spcPts val="1687"/>
              </a:spcBef>
              <a:buSzPct val="46000"/>
              <a:buFont typeface="Wingdings" charset="2"/>
              <a:buChar char="v"/>
            </a:pPr>
            <a:r>
              <a:rPr lang="en-US" dirty="0"/>
              <a:t>Brandis95: restricted blind signatures</a:t>
            </a:r>
          </a:p>
          <a:p>
            <a:pPr>
              <a:spcBef>
                <a:spcPts val="1687"/>
              </a:spcBef>
              <a:buSzPct val="46000"/>
              <a:buFont typeface="Wingdings" charset="2"/>
              <a:buChar char="v"/>
            </a:pPr>
            <a:r>
              <a:rPr lang="en-US" dirty="0"/>
              <a:t>Camenisch05: compact offline e-cash </a:t>
            </a:r>
          </a:p>
          <a:p>
            <a:endParaRPr lang="en-US" dirty="0"/>
          </a:p>
          <a:p>
            <a:r>
              <a:rPr lang="en-US" dirty="0"/>
              <a:t>Various practical issues:</a:t>
            </a:r>
          </a:p>
          <a:p>
            <a:pPr lvl="1"/>
            <a:r>
              <a:rPr lang="en-US" dirty="0"/>
              <a:t>Need for trusted central party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7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7" name="Group 5">
            <a:extLst>
              <a:ext uri="{FF2B5EF4-FFF2-40B4-BE49-F238E27FC236}">
                <a16:creationId xmlns:a16="http://schemas.microsoft.com/office/drawing/2014/main" id="{E9835821-2021-4E53-B5BA-88F816C18F65}"/>
              </a:ext>
            </a:extLst>
          </p:cNvPr>
          <p:cNvGrpSpPr>
            <a:grpSpLocks/>
          </p:cNvGrpSpPr>
          <p:nvPr/>
        </p:nvGrpSpPr>
        <p:grpSpPr bwMode="auto">
          <a:xfrm>
            <a:off x="1947788" y="1793751"/>
            <a:ext cx="4414614" cy="4627811"/>
            <a:chOff x="0" y="0"/>
            <a:chExt cx="3954" cy="4146"/>
          </a:xfrm>
        </p:grpSpPr>
        <p:sp>
          <p:nvSpPr>
            <p:cNvPr id="23553" name="Rectangle 1">
              <a:extLst>
                <a:ext uri="{FF2B5EF4-FFF2-40B4-BE49-F238E27FC236}">
                  <a16:creationId xmlns:a16="http://schemas.microsoft.com/office/drawing/2014/main" id="{49B7DDF5-BADC-48A9-A4FA-4EB4904A5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" y="0"/>
              <a:ext cx="2456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 Neue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 Neue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 Neue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 Neue Light" charset="0"/>
                </a:defRPr>
              </a:lvl9pPr>
            </a:lstStyle>
            <a:p>
              <a:pPr algn="ctr"/>
              <a:r>
                <a:rPr lang="en-US" altLang="en-US" sz="2953" b="1">
                  <a:solidFill>
                    <a:srgbClr val="6699CC"/>
                  </a:solidFill>
                  <a:latin typeface="Gill Sans" charset="0"/>
                  <a:cs typeface="Gill Sans" charset="0"/>
                  <a:sym typeface="Gill Sans" charset="0"/>
                </a:rPr>
                <a:t>Decentralized</a:t>
              </a:r>
            </a:p>
          </p:txBody>
        </p:sp>
        <p:sp>
          <p:nvSpPr>
            <p:cNvPr id="23554" name="Rectangle 2">
              <a:extLst>
                <a:ext uri="{FF2B5EF4-FFF2-40B4-BE49-F238E27FC236}">
                  <a16:creationId xmlns:a16="http://schemas.microsoft.com/office/drawing/2014/main" id="{1F53362A-FCDD-4B5E-91B3-C2F14C8332F7}"/>
                </a:ext>
              </a:extLst>
            </p:cNvPr>
            <p:cNvSpPr>
              <a:spLocks/>
            </p:cNvSpPr>
            <p:nvPr/>
          </p:nvSpPr>
          <p:spPr bwMode="auto">
            <a:xfrm rot="3049063">
              <a:off x="-62" y="3272"/>
              <a:ext cx="1295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Helvetica Neue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 Neue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 Neue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 Neue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Helvetica Neue Light" charset="0"/>
                </a:defRPr>
              </a:lvl9pPr>
            </a:lstStyle>
            <a:p>
              <a:pPr algn="ctr"/>
              <a:r>
                <a:rPr lang="en-US" altLang="en-US" sz="2953" b="1">
                  <a:solidFill>
                    <a:srgbClr val="6699CC"/>
                  </a:solidFill>
                  <a:latin typeface="Gill Sans" charset="0"/>
                  <a:cs typeface="Gill Sans" charset="0"/>
                  <a:sym typeface="Gill Sans" charset="0"/>
                </a:rPr>
                <a:t>Secure</a:t>
              </a:r>
            </a:p>
          </p:txBody>
        </p:sp>
        <p:pic>
          <p:nvPicPr>
            <p:cNvPr id="23555" name="Picture 3">
              <a:extLst>
                <a:ext uri="{FF2B5EF4-FFF2-40B4-BE49-F238E27FC236}">
                  <a16:creationId xmlns:a16="http://schemas.microsoft.com/office/drawing/2014/main" id="{28F6F7F0-CECC-4F5A-88C2-ABC3E282D68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8" y="1716"/>
              <a:ext cx="1424" cy="1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6" name="AutoShape 4">
              <a:extLst>
                <a:ext uri="{FF2B5EF4-FFF2-40B4-BE49-F238E27FC236}">
                  <a16:creationId xmlns:a16="http://schemas.microsoft.com/office/drawing/2014/main" id="{487E2F00-115C-4FCB-82FE-90F1077B8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" y="533"/>
              <a:ext cx="3217" cy="2815"/>
            </a:xfrm>
            <a:prstGeom prst="triangle">
              <a:avLst>
                <a:gd name="adj" fmla="val 50000"/>
              </a:avLst>
            </a:prstGeom>
            <a:noFill/>
            <a:ln w="114300" cap="flat">
              <a:solidFill>
                <a:srgbClr val="6699CC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016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266"/>
            </a:p>
          </p:txBody>
        </p:sp>
      </p:grpSp>
      <p:sp>
        <p:nvSpPr>
          <p:cNvPr id="23558" name="Rectangle 6">
            <a:extLst>
              <a:ext uri="{FF2B5EF4-FFF2-40B4-BE49-F238E27FC236}">
                <a16:creationId xmlns:a16="http://schemas.microsoft.com/office/drawing/2014/main" id="{79C81BF9-A1B0-4577-8B29-5A82C92BF7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algn="ctr"/>
            <a:r>
              <a:rPr lang="en-US" altLang="en-US"/>
              <a:t>An ideal digital currency</a:t>
            </a:r>
          </a:p>
        </p:txBody>
      </p:sp>
      <p:sp>
        <p:nvSpPr>
          <p:cNvPr id="23559" name="AutoShape 7">
            <a:extLst>
              <a:ext uri="{FF2B5EF4-FFF2-40B4-BE49-F238E27FC236}">
                <a16:creationId xmlns:a16="http://schemas.microsoft.com/office/drawing/2014/main" id="{363D8FAA-EF5E-48F8-ABF9-12759B4D12AD}"/>
              </a:ext>
            </a:extLst>
          </p:cNvPr>
          <p:cNvSpPr>
            <a:spLocks/>
          </p:cNvSpPr>
          <p:nvPr/>
        </p:nvSpPr>
        <p:spPr bwMode="auto">
          <a:xfrm rot="18498083">
            <a:off x="5343302" y="5332140"/>
            <a:ext cx="2437805" cy="5715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Helvetica Neue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Helvetica Neue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Helvetica Neue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Helvetica Neue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Helvetica Neue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 Neue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 Neue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 Neue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elvetica Neue Light" charset="0"/>
              </a:defRPr>
            </a:lvl9pPr>
          </a:lstStyle>
          <a:p>
            <a:pPr algn="ctr"/>
            <a:r>
              <a:rPr lang="en-US" altLang="en-US" sz="2953" b="1">
                <a:solidFill>
                  <a:srgbClr val="6699CC"/>
                </a:solidFill>
                <a:latin typeface="Gill Sans" charset="0"/>
                <a:cs typeface="Gill Sans" charset="0"/>
                <a:sym typeface="Gill Sans" charset="0"/>
              </a:rPr>
              <a:t>Anonymous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10632</TotalTime>
  <Words>4416</Words>
  <Application>Microsoft Office PowerPoint</Application>
  <PresentationFormat>On-screen Show (4:3)</PresentationFormat>
  <Paragraphs>639</Paragraphs>
  <Slides>77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Calibri</vt:lpstr>
      <vt:lpstr>Gill Sans Light</vt:lpstr>
      <vt:lpstr>Arial</vt:lpstr>
      <vt:lpstr>Helvetica Neue</vt:lpstr>
      <vt:lpstr>Gill Sans</vt:lpstr>
      <vt:lpstr>Wingdings</vt:lpstr>
      <vt:lpstr>Office Theme</vt:lpstr>
      <vt:lpstr>Blockchain and Secure Digital Currency: Bitcoin</vt:lpstr>
      <vt:lpstr>Topics Covered</vt:lpstr>
      <vt:lpstr>Online Transactions</vt:lpstr>
      <vt:lpstr>Digitizing money</vt:lpstr>
      <vt:lpstr>Bank accounts</vt:lpstr>
      <vt:lpstr>Digital cash</vt:lpstr>
      <vt:lpstr>E-Cash</vt:lpstr>
      <vt:lpstr>E-Cash Crypto Protocols</vt:lpstr>
      <vt:lpstr>An ideal digital currency</vt:lpstr>
      <vt:lpstr>“What is Bitcoin” – Video</vt:lpstr>
      <vt:lpstr>Blockchain Defined</vt:lpstr>
      <vt:lpstr>Bitcoin</vt:lpstr>
      <vt:lpstr>Size of the BitCoin Economy</vt:lpstr>
      <vt:lpstr>What is Bitcoin</vt:lpstr>
      <vt:lpstr>Bitcoin Whitepaper – 2008.10.31*</vt:lpstr>
      <vt:lpstr>Features of Bitcoin</vt:lpstr>
      <vt:lpstr>When did it start?</vt:lpstr>
      <vt:lpstr>BitCoin: Challenges</vt:lpstr>
      <vt:lpstr>Security in Bitcoin</vt:lpstr>
      <vt:lpstr>Security in Bitcoin</vt:lpstr>
      <vt:lpstr>Public Key Crypto: Encryption</vt:lpstr>
      <vt:lpstr>Public Key Crypto: Digital Signature</vt:lpstr>
      <vt:lpstr>Cryptographic Hash Functions</vt:lpstr>
      <vt:lpstr>Back to BitCoin</vt:lpstr>
      <vt:lpstr>Bitcoin Transactions</vt:lpstr>
      <vt:lpstr>Bitcoin</vt:lpstr>
      <vt:lpstr>Coins flow from Inputs to Outputs</vt:lpstr>
      <vt:lpstr>Bitcoin Network</vt:lpstr>
      <vt:lpstr>Decentralized</vt:lpstr>
      <vt:lpstr>Addresses are like Accounts</vt:lpstr>
      <vt:lpstr>Pseudo Anonymous</vt:lpstr>
      <vt:lpstr>Public Ledger</vt:lpstr>
      <vt:lpstr>Use of Cryptographic Hashes</vt:lpstr>
      <vt:lpstr>Preventing Double-spending</vt:lpstr>
      <vt:lpstr>Bitcoin Network</vt:lpstr>
      <vt:lpstr>Arriving at Consensus</vt:lpstr>
      <vt:lpstr>Consensus Process = Mining</vt:lpstr>
      <vt:lpstr>PowerPoint Presentation</vt:lpstr>
      <vt:lpstr>PowerPoint Presentation</vt:lpstr>
      <vt:lpstr>“What is Bitcoin Mining” – Video</vt:lpstr>
      <vt:lpstr>Why 51% Matters</vt:lpstr>
      <vt:lpstr>The Role of Hashing</vt:lpstr>
      <vt:lpstr>Proof of Work</vt:lpstr>
      <vt:lpstr>The Hash Lottery</vt:lpstr>
      <vt:lpstr>The Payout</vt:lpstr>
      <vt:lpstr>Transaction Confirmation</vt:lpstr>
      <vt:lpstr>Confirmation of Transaction</vt:lpstr>
      <vt:lpstr>Tie breaking</vt:lpstr>
      <vt:lpstr>Reverting is Hard</vt:lpstr>
      <vt:lpstr>Practical Limitation</vt:lpstr>
      <vt:lpstr>Optimizations</vt:lpstr>
      <vt:lpstr>Simplified Payment Verification</vt:lpstr>
      <vt:lpstr>BitCoin Economics</vt:lpstr>
      <vt:lpstr>Privacy Implications</vt:lpstr>
      <vt:lpstr>Purchase / Exchange Bitcoins</vt:lpstr>
      <vt:lpstr>Who Accepts Bitcoins?</vt:lpstr>
      <vt:lpstr>Merchants Accepting Bitcoin</vt:lpstr>
      <vt:lpstr>Other Uses of Blockchain Tek</vt:lpstr>
      <vt:lpstr>Registries</vt:lpstr>
      <vt:lpstr>Zerocoin</vt:lpstr>
      <vt:lpstr>What is a zerocoin?</vt:lpstr>
      <vt:lpstr>Commitments</vt:lpstr>
      <vt:lpstr>Zerocoins: where do they come from?</vt:lpstr>
      <vt:lpstr>Zerocoins: ...and where do they go?</vt:lpstr>
      <vt:lpstr>Zero-knowledge proofs</vt:lpstr>
      <vt:lpstr>Zero-knowledge proof</vt:lpstr>
      <vt:lpstr>Zerocoin protocol</vt:lpstr>
      <vt:lpstr>Making Zerocoin</vt:lpstr>
      <vt:lpstr>Making Zerocoin</vt:lpstr>
      <vt:lpstr>Spending Zerocoin</vt:lpstr>
      <vt:lpstr>Spending Zerocoin</vt:lpstr>
      <vt:lpstr>Spending Zerocoin</vt:lpstr>
      <vt:lpstr>Spending Zerocoin</vt:lpstr>
      <vt:lpstr>Spending Zerocoin</vt:lpstr>
      <vt:lpstr>Spending Zerocoin</vt:lpstr>
      <vt:lpstr>Discussion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</dc:creator>
  <cp:lastModifiedBy>Bin Wang</cp:lastModifiedBy>
  <cp:revision>224</cp:revision>
  <dcterms:created xsi:type="dcterms:W3CDTF">2014-09-04T22:08:14Z</dcterms:created>
  <dcterms:modified xsi:type="dcterms:W3CDTF">2019-11-19T01:08:27Z</dcterms:modified>
</cp:coreProperties>
</file>